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4"/>
    <p:sldMasterId id="2147483728" r:id="rId5"/>
  </p:sldMasterIdLst>
  <p:notesMasterIdLst>
    <p:notesMasterId r:id="rId24"/>
  </p:notesMasterIdLst>
  <p:handoutMasterIdLst>
    <p:handoutMasterId r:id="rId25"/>
  </p:handoutMasterIdLst>
  <p:sldIdLst>
    <p:sldId id="292" r:id="rId6"/>
    <p:sldId id="291" r:id="rId7"/>
    <p:sldId id="294" r:id="rId8"/>
    <p:sldId id="318" r:id="rId9"/>
    <p:sldId id="296" r:id="rId10"/>
    <p:sldId id="314" r:id="rId11"/>
    <p:sldId id="320" r:id="rId12"/>
    <p:sldId id="319" r:id="rId13"/>
    <p:sldId id="315" r:id="rId14"/>
    <p:sldId id="316" r:id="rId15"/>
    <p:sldId id="297" r:id="rId16"/>
    <p:sldId id="298" r:id="rId17"/>
    <p:sldId id="321" r:id="rId18"/>
    <p:sldId id="311" r:id="rId19"/>
    <p:sldId id="317" r:id="rId20"/>
    <p:sldId id="310" r:id="rId21"/>
    <p:sldId id="312" r:id="rId22"/>
    <p:sldId id="293" r:id="rId23"/>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5082"/>
    <a:srgbClr val="F3E068"/>
    <a:srgbClr val="E98B0D"/>
    <a:srgbClr val="0037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39" autoAdjust="0"/>
  </p:normalViewPr>
  <p:slideViewPr>
    <p:cSldViewPr snapToGrid="0">
      <p:cViewPr varScale="1">
        <p:scale>
          <a:sx n="72" d="100"/>
          <a:sy n="72" d="100"/>
        </p:scale>
        <p:origin x="618" y="66"/>
      </p:cViewPr>
      <p:guideLst/>
    </p:cSldViewPr>
  </p:slideViewPr>
  <p:notesTextViewPr>
    <p:cViewPr>
      <p:scale>
        <a:sx n="1" d="1"/>
        <a:sy n="1" d="1"/>
      </p:scale>
      <p:origin x="0" y="0"/>
    </p:cViewPr>
  </p:notesTextViewPr>
  <p:notesViewPr>
    <p:cSldViewPr snapToGrid="0">
      <p:cViewPr varScale="1">
        <p:scale>
          <a:sx n="89" d="100"/>
          <a:sy n="89" d="100"/>
        </p:scale>
        <p:origin x="379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623AA0E9-8CD0-4A6E-A65E-A06028B83FE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r>
              <a:rPr lang="it-IT"/>
              <a:t>Dott. Guido Gembillo </a:t>
            </a:r>
            <a:endParaRPr lang="it-IT" dirty="0"/>
          </a:p>
        </p:txBody>
      </p:sp>
      <p:sp>
        <p:nvSpPr>
          <p:cNvPr id="3" name="Segnaposto data 2">
            <a:extLst>
              <a:ext uri="{FF2B5EF4-FFF2-40B4-BE49-F238E27FC236}">
                <a16:creationId xmlns:a16="http://schemas.microsoft.com/office/drawing/2014/main" id="{D5E2408B-C9AB-4665-AC99-B057BD0A43D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6FC0A7B-6666-4F41-AD03-C74B76B10001}" type="datetime1">
              <a:rPr lang="it-IT" smtClean="0"/>
              <a:t>10/05/2024</a:t>
            </a:fld>
            <a:endParaRPr lang="it-IT" dirty="0"/>
          </a:p>
        </p:txBody>
      </p:sp>
      <p:sp>
        <p:nvSpPr>
          <p:cNvPr id="4" name="Segnaposto piè di pagina 3">
            <a:extLst>
              <a:ext uri="{FF2B5EF4-FFF2-40B4-BE49-F238E27FC236}">
                <a16:creationId xmlns:a16="http://schemas.microsoft.com/office/drawing/2014/main" id="{8CD1B215-531B-4869-BD98-BD3B1390B1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dirty="0"/>
          </a:p>
        </p:txBody>
      </p:sp>
      <p:sp>
        <p:nvSpPr>
          <p:cNvPr id="5" name="Segnaposto numero diapositiva 4">
            <a:extLst>
              <a:ext uri="{FF2B5EF4-FFF2-40B4-BE49-F238E27FC236}">
                <a16:creationId xmlns:a16="http://schemas.microsoft.com/office/drawing/2014/main" id="{60B53F21-4D67-455D-8074-E9E6EC26FA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52858E0-3D38-47B7-97D4-4FE08D90D359}" type="slidenum">
              <a:rPr lang="it-IT" smtClean="0"/>
              <a:t>‹N›</a:t>
            </a:fld>
            <a:endParaRPr lang="it-IT" dirty="0"/>
          </a:p>
        </p:txBody>
      </p:sp>
    </p:spTree>
    <p:extLst>
      <p:ext uri="{BB962C8B-B14F-4D97-AF65-F5344CB8AC3E}">
        <p14:creationId xmlns:p14="http://schemas.microsoft.com/office/powerpoint/2010/main" val="2821443336"/>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r>
              <a:rPr lang="it-IT" noProof="0"/>
              <a:t>Dott. Guido Gembillo </a:t>
            </a:r>
            <a:endParaRPr lang="it-IT" noProof="0"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0E367B-2E0B-461C-8280-86016408BD7C}" type="datetime1">
              <a:rPr lang="it-IT" smtClean="0"/>
              <a:pPr/>
              <a:t>10/05/2024</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noProof="0"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noProof="0"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84ECAD9-32EE-4091-BDA5-6BD15ACC5E58}" type="slidenum">
              <a:rPr lang="it-IT" noProof="0" smtClean="0"/>
              <a:t>‹N›</a:t>
            </a:fld>
            <a:endParaRPr lang="it-IT" noProof="0" dirty="0"/>
          </a:p>
        </p:txBody>
      </p:sp>
    </p:spTree>
    <p:extLst>
      <p:ext uri="{BB962C8B-B14F-4D97-AF65-F5344CB8AC3E}">
        <p14:creationId xmlns:p14="http://schemas.microsoft.com/office/powerpoint/2010/main" val="1106618933"/>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spTree>
      <p:nvGrpSpPr>
        <p:cNvPr id="1" name=""/>
        <p:cNvGrpSpPr/>
        <p:nvPr/>
      </p:nvGrpSpPr>
      <p:grpSpPr>
        <a:xfrm>
          <a:off x="0" y="0"/>
          <a:ext cx="0" cy="0"/>
          <a:chOff x="0" y="0"/>
          <a:chExt cx="0" cy="0"/>
        </a:xfrm>
      </p:grpSpPr>
      <p:sp>
        <p:nvSpPr>
          <p:cNvPr id="11" name="Segnaposto immagine 9">
            <a:extLst>
              <a:ext uri="{FF2B5EF4-FFF2-40B4-BE49-F238E27FC236}">
                <a16:creationId xmlns:a16="http://schemas.microsoft.com/office/drawing/2014/main" id="{D1D313A2-A4D4-40DF-A0C2-C29F64168525}"/>
              </a:ext>
            </a:extLst>
          </p:cNvPr>
          <p:cNvSpPr>
            <a:spLocks noGrp="1"/>
          </p:cNvSpPr>
          <p:nvPr>
            <p:ph type="pic" sz="quarter" idx="13"/>
          </p:nvPr>
        </p:nvSpPr>
        <p:spPr>
          <a:xfrm>
            <a:off x="0" y="0"/>
            <a:ext cx="12192000" cy="6858000"/>
          </a:xfrm>
        </p:spPr>
        <p:txBody>
          <a:bodyPr rtlCol="0"/>
          <a:lstStyle/>
          <a:p>
            <a:pPr rtl="0"/>
            <a:r>
              <a:rPr lang="it-IT" noProof="0"/>
              <a:t>Fare clic sull'icona per inserire un'immagine</a:t>
            </a:r>
            <a:endParaRPr lang="it-IT" noProof="0" dirty="0"/>
          </a:p>
        </p:txBody>
      </p:sp>
      <p:sp>
        <p:nvSpPr>
          <p:cNvPr id="4" name="Segnaposto data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947E85F3-46CF-451E-B6C7-6ECBBF2AF0DD}" type="datetime1">
              <a:rPr lang="it-IT" noProof="0" smtClean="0"/>
              <a:t>10/05/2024</a:t>
            </a:fld>
            <a:endParaRPr lang="it-IT" noProof="0" dirty="0"/>
          </a:p>
        </p:txBody>
      </p:sp>
      <p:sp>
        <p:nvSpPr>
          <p:cNvPr id="5" name="Segnaposto piè di pagina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r>
              <a:rPr lang="it-IT" noProof="0" dirty="0"/>
              <a:t>Piè di pagina</a:t>
            </a:r>
          </a:p>
        </p:txBody>
      </p:sp>
      <p:sp>
        <p:nvSpPr>
          <p:cNvPr id="6" name="Segnaposto numero diapositiva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3" name="Sottotitolo 2"/>
          <p:cNvSpPr>
            <a:spLocks noGrp="1"/>
          </p:cNvSpPr>
          <p:nvPr>
            <p:ph type="subTitle" idx="1"/>
          </p:nvPr>
        </p:nvSpPr>
        <p:spPr>
          <a:xfrm>
            <a:off x="1212850" y="4508500"/>
            <a:ext cx="5118100" cy="1279652"/>
          </a:xfrm>
        </p:spPr>
        <p:txBody>
          <a:bodyPr lIns="91440" rIns="91440" rtlCol="0">
            <a:normAutofit/>
          </a:bodyPr>
          <a:lstStyle>
            <a:lvl1pPr marL="0" indent="0" algn="l">
              <a:buNone/>
              <a:defRPr sz="2400" cap="all" spc="200" baseline="0">
                <a:solidFill>
                  <a:schemeClr val="bg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it-IT" noProof="0"/>
              <a:t>Fare clic per modificare lo stile del sottotitolo dello schema</a:t>
            </a:r>
            <a:endParaRPr lang="it-IT" noProof="0" dirty="0"/>
          </a:p>
        </p:txBody>
      </p:sp>
      <p:sp>
        <p:nvSpPr>
          <p:cNvPr id="2" name="Titolo 1"/>
          <p:cNvSpPr>
            <a:spLocks noGrp="1"/>
          </p:cNvSpPr>
          <p:nvPr>
            <p:ph type="ctrTitle"/>
          </p:nvPr>
        </p:nvSpPr>
        <p:spPr>
          <a:xfrm>
            <a:off x="1212850" y="2057400"/>
            <a:ext cx="5118100" cy="1929066"/>
          </a:xfrm>
        </p:spPr>
        <p:txBody>
          <a:bodyPr rtlCol="0" anchor="b">
            <a:noAutofit/>
          </a:bodyPr>
          <a:lstStyle>
            <a:lvl1pPr algn="l">
              <a:lnSpc>
                <a:spcPct val="90000"/>
              </a:lnSpc>
              <a:defRPr sz="5400" b="1" spc="-50" baseline="0">
                <a:solidFill>
                  <a:schemeClr val="bg1"/>
                </a:solidFill>
                <a:latin typeface="+mn-lt"/>
              </a:defRPr>
            </a:lvl1pPr>
          </a:lstStyle>
          <a:p>
            <a:pPr rtl="0"/>
            <a:r>
              <a:rPr lang="it-IT" noProof="0"/>
              <a:t>Fare clic per modificare lo stile del titolo dello schema</a:t>
            </a:r>
            <a:endParaRPr lang="it-IT" noProof="0" dirty="0"/>
          </a:p>
        </p:txBody>
      </p:sp>
    </p:spTree>
    <p:extLst>
      <p:ext uri="{BB962C8B-B14F-4D97-AF65-F5344CB8AC3E}">
        <p14:creationId xmlns:p14="http://schemas.microsoft.com/office/powerpoint/2010/main" val="672700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786383"/>
            <a:ext cx="3068833" cy="2093975"/>
          </a:xfrm>
        </p:spPr>
        <p:txBody>
          <a:bodyPr rtlCol="0" anchor="b">
            <a:normAutofit/>
          </a:bodyPr>
          <a:lstStyle>
            <a:lvl1pPr>
              <a:lnSpc>
                <a:spcPct val="90000"/>
              </a:lnSpc>
              <a:defRPr sz="3600" b="0">
                <a:solidFill>
                  <a:srgbClr val="FFFFFF"/>
                </a:solidFill>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5458984" y="812800"/>
            <a:ext cx="5713841" cy="4868609"/>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testo 3"/>
          <p:cNvSpPr>
            <a:spLocks noGrp="1"/>
          </p:cNvSpPr>
          <p:nvPr>
            <p:ph type="body" sz="half" idx="2" hasCustomPrompt="1"/>
          </p:nvPr>
        </p:nvSpPr>
        <p:spPr>
          <a:xfrm>
            <a:off x="1092200" y="3043050"/>
            <a:ext cx="3068832" cy="2638359"/>
          </a:xfrm>
        </p:spPr>
        <p:txBody>
          <a:bodyPr lIns="91440" rIns="91440" rtlCol="0">
            <a:normAutofit/>
          </a:bodyPr>
          <a:lstStyle>
            <a:lvl1pPr marL="0" indent="0" rtl="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dirty="0"/>
              <a:t>Fare clic per modificare gli stili del testo dello schema</a:t>
            </a:r>
          </a:p>
        </p:txBody>
      </p:sp>
      <p:sp>
        <p:nvSpPr>
          <p:cNvPr id="9" name="Rettangolo 8">
            <a:extLst>
              <a:ext uri="{FF2B5EF4-FFF2-40B4-BE49-F238E27FC236}">
                <a16:creationId xmlns:a16="http://schemas.microsoft.com/office/drawing/2014/main" id="{4DC51BA7-A5A7-4A7F-A707-DBBDEA7705F3}"/>
              </a:ext>
            </a:extLst>
          </p:cNvPr>
          <p:cNvSpPr/>
          <p:nvPr userDrawn="1"/>
        </p:nvSpPr>
        <p:spPr>
          <a:xfrm>
            <a:off x="0" y="139700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1" name="Rettangolo 10">
            <a:extLst>
              <a:ext uri="{FF2B5EF4-FFF2-40B4-BE49-F238E27FC236}">
                <a16:creationId xmlns:a16="http://schemas.microsoft.com/office/drawing/2014/main" id="{D23174BA-29D0-4C1A-95C9-5A86FD25E47A}"/>
              </a:ext>
            </a:extLst>
          </p:cNvPr>
          <p:cNvSpPr/>
          <p:nvPr userDrawn="1"/>
        </p:nvSpPr>
        <p:spPr>
          <a:xfrm>
            <a:off x="5458983" y="624142"/>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DA565F05-2C22-415D-9892-C525CFBAA899}" type="datetime1">
              <a:rPr lang="it-IT" noProof="0" smtClean="0"/>
              <a:t>10/05/2024</a:t>
            </a:fld>
            <a:endParaRPr lang="it-IT" noProof="0" dirty="0"/>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rtl="0"/>
              <a:t>‹N›</a:t>
            </a:fld>
            <a:endParaRPr lang="it-IT" noProof="0" dirty="0"/>
          </a:p>
        </p:txBody>
      </p:sp>
      <p:cxnSp>
        <p:nvCxnSpPr>
          <p:cNvPr id="15" name="Connecteur droit 19">
            <a:extLst>
              <a:ext uri="{FF2B5EF4-FFF2-40B4-BE49-F238E27FC236}">
                <a16:creationId xmlns:a16="http://schemas.microsoft.com/office/drawing/2014/main" id="{D84C14C5-D99C-45CD-8001-AC745F4FB49B}"/>
              </a:ext>
            </a:extLst>
          </p:cNvPr>
          <p:cNvCxnSpPr>
            <a:cxnSpLocks/>
          </p:cNvCxnSpPr>
          <p:nvPr userDrawn="1"/>
        </p:nvCxnSpPr>
        <p:spPr>
          <a:xfrm flipH="1">
            <a:off x="1092200" y="6446838"/>
            <a:ext cx="164343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Connecteur droit 19">
            <a:extLst>
              <a:ext uri="{FF2B5EF4-FFF2-40B4-BE49-F238E27FC236}">
                <a16:creationId xmlns:a16="http://schemas.microsoft.com/office/drawing/2014/main" id="{019842DD-D0AB-4E35-9AB2-7DBB6E266120}"/>
              </a:ext>
            </a:extLst>
          </p:cNvPr>
          <p:cNvCxnSpPr>
            <a:cxnSpLocks/>
          </p:cNvCxnSpPr>
          <p:nvPr userDrawn="1"/>
        </p:nvCxnSpPr>
        <p:spPr>
          <a:xfrm flipH="1">
            <a:off x="8420100" y="6429376"/>
            <a:ext cx="100046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Connecteur droit 19">
            <a:extLst>
              <a:ext uri="{FF2B5EF4-FFF2-40B4-BE49-F238E27FC236}">
                <a16:creationId xmlns:a16="http://schemas.microsoft.com/office/drawing/2014/main" id="{832851A7-B301-4616-9843-9A0D06646DFD}"/>
              </a:ext>
            </a:extLst>
          </p:cNvPr>
          <p:cNvCxnSpPr>
            <a:cxnSpLocks/>
          </p:cNvCxnSpPr>
          <p:nvPr userDrawn="1"/>
        </p:nvCxnSpPr>
        <p:spPr>
          <a:xfrm flipH="1" flipV="1">
            <a:off x="10765675" y="6446838"/>
            <a:ext cx="407258" cy="635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5" name="Segnaposto piè di pagina 2">
            <a:extLst>
              <a:ext uri="{FF2B5EF4-FFF2-40B4-BE49-F238E27FC236}">
                <a16:creationId xmlns:a16="http://schemas.microsoft.com/office/drawing/2014/main" id="{82E39F50-459D-C3E1-C6CC-EA208D50E4FE}"/>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2889208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349A88C8-DE13-4825-9161-7587D12D3655}" type="datetime1">
              <a:rPr lang="it-IT" noProof="0" smtClean="0"/>
              <a:t>10/05/2024</a:t>
            </a:fld>
            <a:endParaRPr lang="it-IT" noProof="0" dirty="0"/>
          </a:p>
        </p:txBody>
      </p:sp>
      <p:sp>
        <p:nvSpPr>
          <p:cNvPr id="9" name="Segnaposto numero diapositiva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4" name="Segnaposto piè di pagina 2">
            <a:extLst>
              <a:ext uri="{FF2B5EF4-FFF2-40B4-BE49-F238E27FC236}">
                <a16:creationId xmlns:a16="http://schemas.microsoft.com/office/drawing/2014/main" id="{DC7E41FD-853D-F717-1775-E30235610CE8}"/>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1265082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egnaposto contenuto 2"/>
          <p:cNvSpPr>
            <a:spLocks noGrp="1"/>
          </p:cNvSpPr>
          <p:nvPr>
            <p:ph idx="1"/>
          </p:nvPr>
        </p:nvSpPr>
        <p:spPr>
          <a:xfrm>
            <a:off x="5458984" y="497808"/>
            <a:ext cx="5713841" cy="4868609"/>
          </a:xfrm>
        </p:spPr>
        <p:txBody>
          <a:bodyPr rtlCol="0" anchor="ct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9" name="Rettangolo 8">
            <a:extLst>
              <a:ext uri="{FF2B5EF4-FFF2-40B4-BE49-F238E27FC236}">
                <a16:creationId xmlns:a16="http://schemas.microsoft.com/office/drawing/2014/main" id="{4DC51BA7-A5A7-4A7F-A707-DBBDEA7705F3}"/>
              </a:ext>
            </a:extLst>
          </p:cNvPr>
          <p:cNvSpPr/>
          <p:nvPr userDrawn="1"/>
        </p:nvSpPr>
        <p:spPr>
          <a:xfrm>
            <a:off x="0" y="2003424"/>
            <a:ext cx="1036320" cy="18573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1" name="Rettangolo 10">
            <a:extLst>
              <a:ext uri="{FF2B5EF4-FFF2-40B4-BE49-F238E27FC236}">
                <a16:creationId xmlns:a16="http://schemas.microsoft.com/office/drawing/2014/main" id="{D23174BA-29D0-4C1A-95C9-5A86FD25E47A}"/>
              </a:ext>
            </a:extLst>
          </p:cNvPr>
          <p:cNvSpPr/>
          <p:nvPr userDrawn="1"/>
        </p:nvSpPr>
        <p:spPr>
          <a:xfrm>
            <a:off x="5458983" y="377398"/>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186B1D4B-77D6-4F1D-9373-165BEA21A343}" type="datetime1">
              <a:rPr lang="it-IT" noProof="0" smtClean="0"/>
              <a:t>10/05/2024</a:t>
            </a:fld>
            <a:endParaRPr lang="it-IT" noProof="0" dirty="0"/>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rtl="0"/>
              <a:t>‹N›</a:t>
            </a:fld>
            <a:endParaRPr lang="it-IT" noProof="0" dirty="0"/>
          </a:p>
        </p:txBody>
      </p:sp>
      <p:sp>
        <p:nvSpPr>
          <p:cNvPr id="5" name="Rettangolo 4">
            <a:extLst>
              <a:ext uri="{FF2B5EF4-FFF2-40B4-BE49-F238E27FC236}">
                <a16:creationId xmlns:a16="http://schemas.microsoft.com/office/drawing/2014/main" id="{6BC7DA98-7B92-4F45-80F8-1AEF72A601CF}"/>
              </a:ext>
            </a:extLst>
          </p:cNvPr>
          <p:cNvSpPr/>
          <p:nvPr userDrawn="1"/>
        </p:nvSpPr>
        <p:spPr>
          <a:xfrm>
            <a:off x="1078230" y="2003423"/>
            <a:ext cx="3576082" cy="185737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p:cNvSpPr>
            <a:spLocks noGrp="1"/>
          </p:cNvSpPr>
          <p:nvPr>
            <p:ph type="title"/>
          </p:nvPr>
        </p:nvSpPr>
        <p:spPr>
          <a:xfrm>
            <a:off x="1092200" y="1885125"/>
            <a:ext cx="3314700" cy="2093975"/>
          </a:xfrm>
        </p:spPr>
        <p:txBody>
          <a:bodyPr rtlCol="0" anchor="ctr">
            <a:normAutofit/>
          </a:bodyPr>
          <a:lstStyle>
            <a:lvl1pPr>
              <a:lnSpc>
                <a:spcPct val="90000"/>
              </a:lnSpc>
              <a:defRPr sz="4400" b="1">
                <a:solidFill>
                  <a:srgbClr val="FFFFFF"/>
                </a:solidFill>
                <a:latin typeface="+mn-lt"/>
              </a:defRPr>
            </a:lvl1pPr>
          </a:lstStyle>
          <a:p>
            <a:pPr rtl="0"/>
            <a:r>
              <a:rPr lang="it-IT" noProof="0"/>
              <a:t>Fare clic per modificare lo stile del titolo dello schema</a:t>
            </a:r>
            <a:endParaRPr lang="it-IT" noProof="0" dirty="0"/>
          </a:p>
        </p:txBody>
      </p:sp>
      <p:sp>
        <p:nvSpPr>
          <p:cNvPr id="18" name="Rettangolo 17">
            <a:extLst>
              <a:ext uri="{FF2B5EF4-FFF2-40B4-BE49-F238E27FC236}">
                <a16:creationId xmlns:a16="http://schemas.microsoft.com/office/drawing/2014/main" id="{DF96815B-4256-4CE0-9FCF-3A2967CF5792}"/>
              </a:ext>
            </a:extLst>
          </p:cNvPr>
          <p:cNvSpPr/>
          <p:nvPr userDrawn="1"/>
        </p:nvSpPr>
        <p:spPr>
          <a:xfrm>
            <a:off x="1092200" y="993775"/>
            <a:ext cx="1036320" cy="936626"/>
          </a:xfrm>
          <a:prstGeom prst="rect">
            <a:avLst/>
          </a:prstGeom>
          <a:solidFill>
            <a:schemeClr val="tx2">
              <a:lumMod val="20000"/>
              <a:lumOff val="80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4" name="Segnaposto piè di pagina 2">
            <a:extLst>
              <a:ext uri="{FF2B5EF4-FFF2-40B4-BE49-F238E27FC236}">
                <a16:creationId xmlns:a16="http://schemas.microsoft.com/office/drawing/2014/main" id="{DB5FC7EB-9809-9909-8D31-7667D27CFE29}"/>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1181282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Contenuto con didascalia">
    <p:spTree>
      <p:nvGrpSpPr>
        <p:cNvPr id="1" name=""/>
        <p:cNvGrpSpPr/>
        <p:nvPr/>
      </p:nvGrpSpPr>
      <p:grpSpPr>
        <a:xfrm>
          <a:off x="0" y="0"/>
          <a:ext cx="0" cy="0"/>
          <a:chOff x="0" y="0"/>
          <a:chExt cx="0" cy="0"/>
        </a:xfrm>
      </p:grpSpPr>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rtlCol="0"/>
          <a:lstStyle>
            <a:lvl1pPr>
              <a:defRPr>
                <a:solidFill>
                  <a:schemeClr val="bg1"/>
                </a:solidFill>
              </a:defRPr>
            </a:lvl1pPr>
          </a:lstStyle>
          <a:p>
            <a:pPr rtl="0"/>
            <a:r>
              <a:rPr lang="it-IT" noProof="0"/>
              <a:t>Fare clic sull'icona per inserire un'immagine</a:t>
            </a:r>
            <a:endParaRPr lang="it-IT" noProof="0" dirty="0"/>
          </a:p>
        </p:txBody>
      </p:sp>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3" name="Segnaposto contenuto 2"/>
          <p:cNvSpPr>
            <a:spLocks noGrp="1"/>
          </p:cNvSpPr>
          <p:nvPr>
            <p:ph idx="1"/>
          </p:nvPr>
        </p:nvSpPr>
        <p:spPr>
          <a:xfrm>
            <a:off x="5458984" y="497808"/>
            <a:ext cx="5713841" cy="4868609"/>
          </a:xfrm>
        </p:spPr>
        <p:txBody>
          <a:bodyPr rtlCol="0" anchor="ct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E35A74DB-69B3-43C1-B693-CF336F1F7E6D}" type="datetime1">
              <a:rPr lang="it-IT" noProof="0" smtClean="0"/>
              <a:t>10/05/2024</a:t>
            </a:fld>
            <a:endParaRPr lang="it-IT" noProof="0" dirty="0"/>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rtl="0"/>
              <a:t>‹N›</a:t>
            </a:fld>
            <a:endParaRPr lang="it-IT" noProof="0" dirty="0"/>
          </a:p>
        </p:txBody>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4" name="Segnaposto piè di pagina 2">
            <a:extLst>
              <a:ext uri="{FF2B5EF4-FFF2-40B4-BE49-F238E27FC236}">
                <a16:creationId xmlns:a16="http://schemas.microsoft.com/office/drawing/2014/main" id="{F1E388EF-366D-885A-CF06-6BEFE9E1E7F6}"/>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3954305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2" name="Titolo 1"/>
          <p:cNvSpPr>
            <a:spLocks noGrp="1"/>
          </p:cNvSpPr>
          <p:nvPr>
            <p:ph type="title"/>
          </p:nvPr>
        </p:nvSpPr>
        <p:spPr>
          <a:xfrm>
            <a:off x="4984722" y="548355"/>
            <a:ext cx="6054846" cy="634336"/>
          </a:xfrm>
        </p:spPr>
        <p:txBody>
          <a:bodyPr rtlCol="0" anchor="ctr">
            <a:noAutofit/>
          </a:bodyPr>
          <a:lstStyle>
            <a:lvl1pPr>
              <a:lnSpc>
                <a:spcPct val="90000"/>
              </a:lnSpc>
              <a:defRPr sz="36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5100833" y="1611313"/>
            <a:ext cx="6072099" cy="3755104"/>
          </a:xfrm>
        </p:spPr>
        <p:txBody>
          <a:bodyPr rtlCol="0" anchor="t">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8C36727B-3909-47C2-B655-92C542FBCA9E}" type="datetime1">
              <a:rPr lang="it-IT" noProof="0" smtClean="0"/>
              <a:t>10/05/2024</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rtl="0"/>
              <a:t>‹N›</a:t>
            </a:fld>
            <a:endParaRPr lang="it-IT" noProof="0" dirty="0"/>
          </a:p>
        </p:txBody>
      </p:sp>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rtlCol="0"/>
          <a:lstStyle>
            <a:lvl1pPr>
              <a:defRPr>
                <a:solidFill>
                  <a:schemeClr val="tx1">
                    <a:lumMod val="75000"/>
                    <a:lumOff val="25000"/>
                  </a:schemeClr>
                </a:solidFill>
              </a:defRPr>
            </a:lvl1pPr>
          </a:lstStyle>
          <a:p>
            <a:pPr rtl="0"/>
            <a:r>
              <a:rPr lang="it-IT" noProof="0"/>
              <a:t>Fare clic sull'icona per inserire un'immagine</a:t>
            </a:r>
            <a:endParaRPr lang="it-IT" noProof="0" dirty="0"/>
          </a:p>
        </p:txBody>
      </p:sp>
    </p:spTree>
    <p:extLst>
      <p:ext uri="{BB962C8B-B14F-4D97-AF65-F5344CB8AC3E}">
        <p14:creationId xmlns:p14="http://schemas.microsoft.com/office/powerpoint/2010/main" val="1751046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7_Contenuto con didascalia">
    <p:spTree>
      <p:nvGrpSpPr>
        <p:cNvPr id="1" name=""/>
        <p:cNvGrpSpPr/>
        <p:nvPr/>
      </p:nvGrpSpPr>
      <p:grpSpPr>
        <a:xfrm>
          <a:off x="0" y="0"/>
          <a:ext cx="0" cy="0"/>
          <a:chOff x="0" y="0"/>
          <a:chExt cx="0" cy="0"/>
        </a:xfrm>
      </p:grpSpPr>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12192000" cy="3541486"/>
          </a:xfrm>
        </p:spPr>
        <p:txBody>
          <a:bodyPr rtlCol="0"/>
          <a:lstStyle>
            <a:lvl1pPr>
              <a:defRPr>
                <a:solidFill>
                  <a:schemeClr val="tx1">
                    <a:lumMod val="75000"/>
                    <a:lumOff val="25000"/>
                  </a:schemeClr>
                </a:solidFill>
              </a:defRPr>
            </a:lvl1pPr>
          </a:lstStyle>
          <a:p>
            <a:pPr rtl="0"/>
            <a:r>
              <a:rPr lang="it-IT" noProof="0"/>
              <a:t>Fare clic sull'icona per inserire un'immagine</a:t>
            </a:r>
            <a:endParaRPr lang="it-IT" noProof="0" dirty="0"/>
          </a:p>
        </p:txBody>
      </p:sp>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2" name="Titolo 1"/>
          <p:cNvSpPr>
            <a:spLocks noGrp="1"/>
          </p:cNvSpPr>
          <p:nvPr>
            <p:ph type="title"/>
          </p:nvPr>
        </p:nvSpPr>
        <p:spPr>
          <a:xfrm>
            <a:off x="3068577" y="880375"/>
            <a:ext cx="6054846" cy="634336"/>
          </a:xfrm>
        </p:spPr>
        <p:txBody>
          <a:bodyPr rtlCol="0" anchor="ctr">
            <a:noAutofit/>
          </a:bodyPr>
          <a:lstStyle>
            <a:lvl1pPr algn="ctr">
              <a:lnSpc>
                <a:spcPct val="90000"/>
              </a:lnSpc>
              <a:defRPr sz="3600" b="1" i="0">
                <a:solidFill>
                  <a:schemeClr val="tx1">
                    <a:lumMod val="75000"/>
                    <a:lumOff val="25000"/>
                  </a:schemeClr>
                </a:solidFill>
                <a:latin typeface="+mn-lt"/>
              </a:defRPr>
            </a:lvl1pPr>
          </a:lstStyle>
          <a:p>
            <a:pPr rtl="0"/>
            <a:r>
              <a:rPr lang="it-IT" noProof="0"/>
              <a:t>Fare clic per modificare lo stile del titolo dello schema</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EC68D358-59A9-4B56-8876-6E613303AD70}" type="datetime1">
              <a:rPr lang="it-IT" noProof="0" smtClean="0"/>
              <a:t>10/05/2024</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rtl="0"/>
              <a:t>‹N›</a:t>
            </a:fld>
            <a:endParaRPr lang="it-IT" noProof="0" dirty="0"/>
          </a:p>
        </p:txBody>
      </p:sp>
      <p:sp>
        <p:nvSpPr>
          <p:cNvPr id="19" name="Rettangolo 18">
            <a:extLst>
              <a:ext uri="{FF2B5EF4-FFF2-40B4-BE49-F238E27FC236}">
                <a16:creationId xmlns:a16="http://schemas.microsoft.com/office/drawing/2014/main" id="{AF446475-024F-4C71-99D3-501468ACAD11}"/>
              </a:ext>
            </a:extLst>
          </p:cNvPr>
          <p:cNvSpPr/>
          <p:nvPr userDrawn="1"/>
        </p:nvSpPr>
        <p:spPr>
          <a:xfrm>
            <a:off x="5577840" y="0"/>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767602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4" name="Rettangolo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rgbClr val="00377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6473373" y="943430"/>
            <a:ext cx="4699452" cy="3977366"/>
          </a:xfrm>
        </p:spPr>
        <p:txBody>
          <a:bodyPr rtlCol="0" anchor="ctr">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3AC4D8B3-131A-420B-AD32-8322ACB66B97}" type="datetime1">
              <a:rPr lang="it-IT" noProof="0" smtClean="0"/>
              <a:t>10/05/2024</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rtl="0"/>
              <a:t>‹N›</a:t>
            </a:fld>
            <a:endParaRPr lang="it-IT" noProof="0" dirty="0"/>
          </a:p>
        </p:txBody>
      </p:sp>
      <p:sp>
        <p:nvSpPr>
          <p:cNvPr id="20" name="Rettangolo 19">
            <a:extLst>
              <a:ext uri="{FF2B5EF4-FFF2-40B4-BE49-F238E27FC236}">
                <a16:creationId xmlns:a16="http://schemas.microsoft.com/office/drawing/2014/main" id="{EF73BF96-A07C-4AAA-A37F-65151BD22A70}"/>
              </a:ext>
            </a:extLst>
          </p:cNvPr>
          <p:cNvSpPr/>
          <p:nvPr userDrawn="1"/>
        </p:nvSpPr>
        <p:spPr>
          <a:xfrm>
            <a:off x="4370251" y="2322780"/>
            <a:ext cx="1348378" cy="12186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4012771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4" name="Rettangolo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userDrawn="1"/>
        </p:nvSpPr>
        <p:spPr>
          <a:xfrm>
            <a:off x="16" y="0"/>
            <a:ext cx="4654296" cy="5864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6518529" y="943430"/>
            <a:ext cx="4654296" cy="3977366"/>
          </a:xfrm>
        </p:spPr>
        <p:txBody>
          <a:bodyPr rtlCol="0" anchor="ctr">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6873E5E6-E2F5-4410-A800-8530249D16D1}" type="datetime1">
              <a:rPr lang="it-IT" noProof="0" smtClean="0"/>
              <a:t>10/05/2024</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rtl="0"/>
              <a:t>‹N›</a:t>
            </a:fld>
            <a:endParaRPr lang="it-IT" noProof="0" dirty="0"/>
          </a:p>
        </p:txBody>
      </p:sp>
      <p:sp>
        <p:nvSpPr>
          <p:cNvPr id="18" name="Rettangolo 17">
            <a:extLst>
              <a:ext uri="{FF2B5EF4-FFF2-40B4-BE49-F238E27FC236}">
                <a16:creationId xmlns:a16="http://schemas.microsoft.com/office/drawing/2014/main" id="{6127F28F-6C7B-471B-9839-EF88426C1976}"/>
              </a:ext>
            </a:extLst>
          </p:cNvPr>
          <p:cNvSpPr/>
          <p:nvPr userDrawn="1"/>
        </p:nvSpPr>
        <p:spPr>
          <a:xfrm>
            <a:off x="4370251" y="2322780"/>
            <a:ext cx="1348378" cy="12186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3498616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00377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egnaposto immagine 2"/>
          <p:cNvSpPr>
            <a:spLocks noGrp="1" noChangeAspect="1"/>
          </p:cNvSpPr>
          <p:nvPr>
            <p:ph type="pic" idx="1"/>
          </p:nvPr>
        </p:nvSpPr>
        <p:spPr>
          <a:xfrm>
            <a:off x="15" y="0"/>
            <a:ext cx="12191985" cy="4578350"/>
          </a:xfrm>
          <a:solidFill>
            <a:schemeClr val="bg1"/>
          </a:solidFill>
        </p:spPr>
        <p:txBody>
          <a:bodyPr lIns="457200" tIns="457200" rtlCol="0" anchor="t">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noProof="0"/>
              <a:t>Fare clic sull'icona per inserire un'immagine</a:t>
            </a:r>
            <a:endParaRPr lang="it-IT" noProof="0" dirty="0"/>
          </a:p>
        </p:txBody>
      </p:sp>
      <p:sp>
        <p:nvSpPr>
          <p:cNvPr id="2" name="Titolo 1"/>
          <p:cNvSpPr>
            <a:spLocks noGrp="1"/>
          </p:cNvSpPr>
          <p:nvPr>
            <p:ph type="title"/>
          </p:nvPr>
        </p:nvSpPr>
        <p:spPr>
          <a:xfrm>
            <a:off x="1097279" y="4799362"/>
            <a:ext cx="10113645" cy="743682"/>
          </a:xfrm>
        </p:spPr>
        <p:txBody>
          <a:bodyPr tIns="0" bIns="0" rtlCol="0" anchor="b">
            <a:noAutofit/>
          </a:bodyPr>
          <a:lstStyle>
            <a:lvl1pPr algn="ctr">
              <a:defRPr sz="4400" b="1">
                <a:solidFill>
                  <a:srgbClr val="FFFFFF"/>
                </a:solidFill>
              </a:defRPr>
            </a:lvl1pPr>
          </a:lstStyle>
          <a:p>
            <a:pPr rtl="0"/>
            <a:r>
              <a:rPr lang="it-IT" noProof="0"/>
              <a:t>Fare clic per modificare lo stile del titolo dello schema</a:t>
            </a:r>
            <a:endParaRPr lang="it-IT" noProof="0" dirty="0"/>
          </a:p>
        </p:txBody>
      </p:sp>
      <p:sp>
        <p:nvSpPr>
          <p:cNvPr id="4" name="Segnaposto testo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a:t>Fare clic per modificare gli stili del testo dello schema</a:t>
            </a:r>
          </a:p>
        </p:txBody>
      </p:sp>
      <p:sp>
        <p:nvSpPr>
          <p:cNvPr id="5" name="Segnaposto data 4"/>
          <p:cNvSpPr>
            <a:spLocks noGrp="1"/>
          </p:cNvSpPr>
          <p:nvPr>
            <p:ph type="dt" sz="half" idx="10"/>
          </p:nvPr>
        </p:nvSpPr>
        <p:spPr/>
        <p:txBody>
          <a:bodyPr rtlCol="0"/>
          <a:lstStyle>
            <a:lvl1pPr>
              <a:defRPr>
                <a:solidFill>
                  <a:schemeClr val="bg1"/>
                </a:solidFill>
              </a:defRPr>
            </a:lvl1pPr>
          </a:lstStyle>
          <a:p>
            <a:pPr rtl="0"/>
            <a:fld id="{762EBE98-DB3B-43B9-BF08-C2E0B0AF8418}" type="datetime1">
              <a:rPr lang="it-IT" noProof="0" smtClean="0"/>
              <a:t>10/05/2024</a:t>
            </a:fld>
            <a:endParaRPr lang="it-IT" noProof="0" dirty="0"/>
          </a:p>
        </p:txBody>
      </p:sp>
      <p:sp>
        <p:nvSpPr>
          <p:cNvPr id="6" name="Segnaposto piè di pagina 5"/>
          <p:cNvSpPr>
            <a:spLocks noGrp="1"/>
          </p:cNvSpPr>
          <p:nvPr>
            <p:ph type="ftr" sz="quarter" idx="11"/>
          </p:nvPr>
        </p:nvSpPr>
        <p:spPr>
          <a:xfrm>
            <a:off x="1097279" y="6446838"/>
            <a:ext cx="6818262" cy="365125"/>
          </a:xfrm>
        </p:spPr>
        <p:txBody>
          <a:bodyPr rtlCol="0"/>
          <a:lstStyle>
            <a:lvl1pPr>
              <a:defRPr>
                <a:solidFill>
                  <a:schemeClr val="bg1"/>
                </a:solidFill>
              </a:defRPr>
            </a:lvl1pPr>
          </a:lstStyle>
          <a:p>
            <a:pPr rtl="0"/>
            <a:r>
              <a:rPr lang="it-IT" noProof="0" dirty="0"/>
              <a:t>Piè di pagina</a:t>
            </a:r>
          </a:p>
        </p:txBody>
      </p:sp>
      <p:sp>
        <p:nvSpPr>
          <p:cNvPr id="7" name="Segnaposto numero diapositiva 6"/>
          <p:cNvSpPr>
            <a:spLocks noGrp="1"/>
          </p:cNvSpPr>
          <p:nvPr>
            <p:ph type="sldNum" sz="quarter" idx="12"/>
          </p:nvPr>
        </p:nvSpPr>
        <p:spPr/>
        <p:txBody>
          <a:bodyPr rtlCol="0"/>
          <a:lstStyle>
            <a:lvl1pPr>
              <a:defRPr>
                <a:solidFill>
                  <a:schemeClr val="bg1"/>
                </a:solidFill>
              </a:defRPr>
            </a:lvl1pPr>
          </a:lstStyle>
          <a:p>
            <a:pPr rtl="0"/>
            <a:fld id="{3A98EE3D-8CD1-4C3F-BD1C-C98C9596463C}" type="slidenum">
              <a:rPr lang="it-IT" noProof="0" smtClean="0"/>
              <a:pPr rtl="0"/>
              <a:t>‹N›</a:t>
            </a:fld>
            <a:endParaRPr lang="it-IT" noProof="0" dirty="0"/>
          </a:p>
        </p:txBody>
      </p:sp>
      <p:sp>
        <p:nvSpPr>
          <p:cNvPr id="9" name="Rettangolo 8">
            <a:extLst>
              <a:ext uri="{FF2B5EF4-FFF2-40B4-BE49-F238E27FC236}">
                <a16:creationId xmlns:a16="http://schemas.microsoft.com/office/drawing/2014/main" id="{B4A4DE4A-F8EF-47D5-8C37-A9021C2BB6A3}"/>
              </a:ext>
            </a:extLst>
          </p:cNvPr>
          <p:cNvSpPr/>
          <p:nvPr userDrawn="1"/>
        </p:nvSpPr>
        <p:spPr>
          <a:xfrm>
            <a:off x="3536950" y="4535901"/>
            <a:ext cx="5118100" cy="1256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598695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testo verticale 2"/>
          <p:cNvSpPr>
            <a:spLocks noGrp="1"/>
          </p:cNvSpPr>
          <p:nvPr>
            <p:ph type="body" orient="vert" idx="1"/>
          </p:nvPr>
        </p:nvSpPr>
        <p:spPr/>
        <p:txBody>
          <a:bodyPr vert="eaVert" lIns="45720" tIns="0" rIns="45720" bIns="0"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7D5506EE-1026-4F35-9ACC-BD05BE0F9B36}"/>
              </a:ext>
            </a:extLst>
          </p:cNvPr>
          <p:cNvSpPr>
            <a:spLocks noGrp="1"/>
          </p:cNvSpPr>
          <p:nvPr>
            <p:ph type="dt" sz="half" idx="10"/>
          </p:nvPr>
        </p:nvSpPr>
        <p:spPr/>
        <p:txBody>
          <a:bodyPr rtlCol="0"/>
          <a:lstStyle/>
          <a:p>
            <a:pPr rtl="0"/>
            <a:fld id="{12845F74-B87C-49B6-8614-F0AB8B5E9B2D}" type="datetime1">
              <a:rPr lang="it-IT" noProof="0" smtClean="0"/>
              <a:t>10/05/2024</a:t>
            </a:fld>
            <a:endParaRPr lang="it-IT" noProof="0" dirty="0"/>
          </a:p>
        </p:txBody>
      </p:sp>
      <p:sp>
        <p:nvSpPr>
          <p:cNvPr id="8" name="Segnaposto piè di pagina 7">
            <a:extLst>
              <a:ext uri="{FF2B5EF4-FFF2-40B4-BE49-F238E27FC236}">
                <a16:creationId xmlns:a16="http://schemas.microsoft.com/office/drawing/2014/main" id="{B7696E5F-8D95-4450-AE52-5438E6EDE2BF}"/>
              </a:ext>
            </a:extLst>
          </p:cNvPr>
          <p:cNvSpPr>
            <a:spLocks noGrp="1"/>
          </p:cNvSpPr>
          <p:nvPr>
            <p:ph type="ftr" sz="quarter" idx="11"/>
          </p:nvPr>
        </p:nvSpPr>
        <p:spPr/>
        <p:txBody>
          <a:bodyPr rtlCol="0"/>
          <a:lstStyle/>
          <a:p>
            <a:pPr rtl="0"/>
            <a:r>
              <a:rPr lang="it-IT" noProof="0" dirty="0"/>
              <a:t>Piè di pagina</a:t>
            </a:r>
          </a:p>
        </p:txBody>
      </p:sp>
      <p:sp>
        <p:nvSpPr>
          <p:cNvPr id="9" name="Segnaposto numero diapositiva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556040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iapositiva titolo">
    <p:spTree>
      <p:nvGrpSpPr>
        <p:cNvPr id="1" name=""/>
        <p:cNvGrpSpPr/>
        <p:nvPr/>
      </p:nvGrpSpPr>
      <p:grpSpPr>
        <a:xfrm>
          <a:off x="0" y="0"/>
          <a:ext cx="0" cy="0"/>
          <a:chOff x="0" y="0"/>
          <a:chExt cx="0" cy="0"/>
        </a:xfrm>
      </p:grpSpPr>
      <p:sp>
        <p:nvSpPr>
          <p:cNvPr id="13" name="Parallelogramma 14">
            <a:extLst>
              <a:ext uri="{FF2B5EF4-FFF2-40B4-BE49-F238E27FC236}">
                <a16:creationId xmlns:a16="http://schemas.microsoft.com/office/drawing/2014/main" id="{F5AA8A10-E19C-430B-9D5D-8D12F92BFEC5}"/>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12" name="Rettangolo 11">
            <a:extLst>
              <a:ext uri="{FF2B5EF4-FFF2-40B4-BE49-F238E27FC236}">
                <a16:creationId xmlns:a16="http://schemas.microsoft.com/office/drawing/2014/main" id="{A7C93D4F-3003-4D58-9AFB-356A0F800F42}"/>
              </a:ext>
            </a:extLst>
          </p:cNvPr>
          <p:cNvSpPr/>
          <p:nvPr userDrawn="1"/>
        </p:nvSpPr>
        <p:spPr>
          <a:xfrm>
            <a:off x="4925679" y="3841"/>
            <a:ext cx="127212" cy="6858000"/>
          </a:xfrm>
          <a:prstGeom prst="rect">
            <a:avLst/>
          </a:prstGeom>
          <a:solidFill>
            <a:srgbClr val="F3E0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4" name="Segnaposto data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36CDBF0E-A525-4B97-B9D3-862EB71AD50A}" type="datetime1">
              <a:rPr lang="it-IT" noProof="0" smtClean="0"/>
              <a:t>10/05/2024</a:t>
            </a:fld>
            <a:endParaRPr lang="it-IT" noProof="0" dirty="0"/>
          </a:p>
        </p:txBody>
      </p:sp>
      <p:sp>
        <p:nvSpPr>
          <p:cNvPr id="5" name="Segnaposto piè di pagina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r>
              <a:rPr lang="it-IT" noProof="0" dirty="0"/>
              <a:t>Piè di pagina</a:t>
            </a:r>
          </a:p>
        </p:txBody>
      </p:sp>
      <p:sp>
        <p:nvSpPr>
          <p:cNvPr id="6" name="Segnaposto numero diapositiva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2" name="Titolo 1"/>
          <p:cNvSpPr>
            <a:spLocks noGrp="1"/>
          </p:cNvSpPr>
          <p:nvPr>
            <p:ph type="ctrTitle"/>
          </p:nvPr>
        </p:nvSpPr>
        <p:spPr>
          <a:xfrm>
            <a:off x="6629400" y="758952"/>
            <a:ext cx="4526280" cy="3227514"/>
          </a:xfrm>
        </p:spPr>
        <p:txBody>
          <a:bodyPr rtlCol="0" anchor="b">
            <a:normAutofit/>
          </a:bodyPr>
          <a:lstStyle>
            <a:lvl1pPr algn="l">
              <a:lnSpc>
                <a:spcPct val="90000"/>
              </a:lnSpc>
              <a:defRPr sz="6000" b="1" spc="-50" baseline="0">
                <a:solidFill>
                  <a:srgbClr val="1E5082"/>
                </a:solidFill>
                <a:latin typeface="+mn-lt"/>
              </a:defRPr>
            </a:lvl1pPr>
          </a:lstStyle>
          <a:p>
            <a:pPr rtl="0"/>
            <a:r>
              <a:rPr lang="it-IT" noProof="0" dirty="0"/>
              <a:t>Fare clic per modificare lo stile del titolo dello schema</a:t>
            </a:r>
          </a:p>
        </p:txBody>
      </p:sp>
      <p:sp>
        <p:nvSpPr>
          <p:cNvPr id="3" name="Sottotitolo 2"/>
          <p:cNvSpPr>
            <a:spLocks noGrp="1"/>
          </p:cNvSpPr>
          <p:nvPr>
            <p:ph type="subTitle" idx="1"/>
          </p:nvPr>
        </p:nvSpPr>
        <p:spPr>
          <a:xfrm>
            <a:off x="6632171" y="4508500"/>
            <a:ext cx="4526280" cy="1279652"/>
          </a:xfrm>
        </p:spPr>
        <p:txBody>
          <a:bodyPr lIns="91440" rIns="91440" rtlCol="0">
            <a:normAutofit/>
          </a:bodyPr>
          <a:lstStyle>
            <a:lvl1pPr marL="0" indent="0" algn="l">
              <a:buNone/>
              <a:defRPr sz="2400" cap="all" spc="200" baseline="0">
                <a:solidFill>
                  <a:schemeClr val="tx1">
                    <a:lumMod val="75000"/>
                    <a:lumOff val="25000"/>
                  </a:schemeClr>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it-IT" noProof="0"/>
              <a:t>Fare clic per modificare lo stile del sottotitolo dello schema</a:t>
            </a:r>
            <a:endParaRPr lang="it-IT" noProof="0" dirty="0"/>
          </a:p>
        </p:txBody>
      </p:sp>
      <p:sp>
        <p:nvSpPr>
          <p:cNvPr id="11" name="Rettangolo 10">
            <a:extLst>
              <a:ext uri="{FF2B5EF4-FFF2-40B4-BE49-F238E27FC236}">
                <a16:creationId xmlns:a16="http://schemas.microsoft.com/office/drawing/2014/main" id="{6D3E1BBA-670B-4CAE-B839-50ADB23DDBC6}"/>
              </a:ext>
            </a:extLst>
          </p:cNvPr>
          <p:cNvSpPr/>
          <p:nvPr userDrawn="1"/>
        </p:nvSpPr>
        <p:spPr>
          <a:xfrm>
            <a:off x="4838007" y="-1345"/>
            <a:ext cx="137546" cy="6858000"/>
          </a:xfrm>
          <a:prstGeom prst="rect">
            <a:avLst/>
          </a:prstGeom>
          <a:solidFill>
            <a:srgbClr val="E98B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9" name="Immagine 8">
            <a:extLst>
              <a:ext uri="{FF2B5EF4-FFF2-40B4-BE49-F238E27FC236}">
                <a16:creationId xmlns:a16="http://schemas.microsoft.com/office/drawing/2014/main" id="{84640A8C-1E5C-F82E-982D-F5BE2053E4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1" y="0"/>
            <a:ext cx="4849398" cy="6858000"/>
          </a:xfrm>
          <a:prstGeom prst="rect">
            <a:avLst/>
          </a:prstGeom>
        </p:spPr>
      </p:pic>
    </p:spTree>
    <p:extLst>
      <p:ext uri="{BB962C8B-B14F-4D97-AF65-F5344CB8AC3E}">
        <p14:creationId xmlns:p14="http://schemas.microsoft.com/office/powerpoint/2010/main" val="66393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1346200"/>
            <a:ext cx="2448033" cy="4530725"/>
          </a:xfrm>
        </p:spPr>
        <p:txBody>
          <a:bodyPr vert="eaVert" rtlCol="0"/>
          <a:lstStyle/>
          <a:p>
            <a:pPr rtl="0"/>
            <a:r>
              <a:rPr lang="it-IT" noProof="0"/>
              <a:t>Fare clic per modificare lo stile del titolo dello schema</a:t>
            </a:r>
            <a:endParaRPr lang="it-IT" noProof="0" dirty="0"/>
          </a:p>
        </p:txBody>
      </p:sp>
      <p:sp>
        <p:nvSpPr>
          <p:cNvPr id="3" name="Segnaposto testo verticale 2"/>
          <p:cNvSpPr>
            <a:spLocks noGrp="1"/>
          </p:cNvSpPr>
          <p:nvPr>
            <p:ph type="body" orient="vert" idx="1"/>
          </p:nvPr>
        </p:nvSpPr>
        <p:spPr>
          <a:xfrm>
            <a:off x="1092200" y="1346200"/>
            <a:ext cx="7480300" cy="4530723"/>
          </a:xfrm>
        </p:spPr>
        <p:txBody>
          <a:bodyPr vert="eaVert" lIns="45720" tIns="0" rIns="45720" bIns="0"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AF33D6B0-F070-45C4-A472-19F432BE3932}"/>
              </a:ext>
            </a:extLst>
          </p:cNvPr>
          <p:cNvSpPr>
            <a:spLocks noGrp="1"/>
          </p:cNvSpPr>
          <p:nvPr>
            <p:ph type="dt" sz="half" idx="10"/>
          </p:nvPr>
        </p:nvSpPr>
        <p:spPr/>
        <p:txBody>
          <a:bodyPr rtlCol="0"/>
          <a:lstStyle/>
          <a:p>
            <a:pPr rtl="0"/>
            <a:fld id="{9B4652FE-6FBB-4F23-84AA-126AE247B47C}" type="datetime1">
              <a:rPr lang="it-IT" noProof="0" smtClean="0"/>
              <a:t>10/05/2024</a:t>
            </a:fld>
            <a:endParaRPr lang="it-IT" noProof="0" dirty="0"/>
          </a:p>
        </p:txBody>
      </p:sp>
      <p:sp>
        <p:nvSpPr>
          <p:cNvPr id="8" name="Segnaposto piè di pagina 7">
            <a:extLst>
              <a:ext uri="{FF2B5EF4-FFF2-40B4-BE49-F238E27FC236}">
                <a16:creationId xmlns:a16="http://schemas.microsoft.com/office/drawing/2014/main" id="{9975399F-DAB2-410D-967F-ED17E6F796E7}"/>
              </a:ext>
            </a:extLst>
          </p:cNvPr>
          <p:cNvSpPr>
            <a:spLocks noGrp="1"/>
          </p:cNvSpPr>
          <p:nvPr>
            <p:ph type="ftr" sz="quarter" idx="11"/>
          </p:nvPr>
        </p:nvSpPr>
        <p:spPr/>
        <p:txBody>
          <a:bodyPr rtlCol="0"/>
          <a:lstStyle/>
          <a:p>
            <a:pPr rtl="0"/>
            <a:r>
              <a:rPr lang="it-IT" noProof="0" dirty="0"/>
              <a:t>Piè di pagina</a:t>
            </a:r>
          </a:p>
        </p:txBody>
      </p:sp>
      <p:sp>
        <p:nvSpPr>
          <p:cNvPr id="10" name="Segnaposto numero diapositiva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14" name="Rettangolo 13">
            <a:extLst>
              <a:ext uri="{FF2B5EF4-FFF2-40B4-BE49-F238E27FC236}">
                <a16:creationId xmlns:a16="http://schemas.microsoft.com/office/drawing/2014/main" id="{6B443CC6-CDCA-4595-ADAE-DCB961FF1A8E}"/>
              </a:ext>
            </a:extLst>
          </p:cNvPr>
          <p:cNvSpPr/>
          <p:nvPr userDrawn="1"/>
        </p:nvSpPr>
        <p:spPr>
          <a:xfrm rot="16200000">
            <a:off x="8871481" y="-14658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29406879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Diapositiva titolo">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pPr rtl="0"/>
            <a:fld id="{50B4C65D-62FD-415D-97A5-2DAF21D137C0}" type="datetime1">
              <a:rPr lang="it-IT" noProof="0" smtClean="0"/>
              <a:t>10/05/2024</a:t>
            </a:fld>
            <a:endParaRPr lang="it-IT" noProof="0"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pPr rtl="0"/>
            <a:r>
              <a:rPr lang="it-IT" noProof="0"/>
              <a:t>Piè di pagina</a:t>
            </a:r>
            <a:endParaRPr lang="it-IT" noProof="0"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pPr rtl="0"/>
            <a:fld id="{3A98EE3D-8CD1-4C3F-BD1C-C98C9596463C}" type="slidenum">
              <a:rPr lang="it-IT" noProof="0" smtClean="0"/>
              <a:pPr rtl="0"/>
              <a:t>‹N›</a:t>
            </a:fld>
            <a:endParaRPr lang="it-IT" noProof="0" dirty="0"/>
          </a:p>
        </p:txBody>
      </p:sp>
    </p:spTree>
    <p:extLst>
      <p:ext uri="{BB962C8B-B14F-4D97-AF65-F5344CB8AC3E}">
        <p14:creationId xmlns:p14="http://schemas.microsoft.com/office/powerpoint/2010/main" val="29666176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rtl="0"/>
            <a:fld id="{3A5688E6-A575-4CAB-A8E0-4A0EAF537243}" type="datetime1">
              <a:rPr lang="it-IT" noProof="0" smtClean="0"/>
              <a:t>10/05/2024</a:t>
            </a:fld>
            <a:endParaRPr lang="it-IT" noProof="0" dirty="0"/>
          </a:p>
        </p:txBody>
      </p:sp>
      <p:sp>
        <p:nvSpPr>
          <p:cNvPr id="5" name="Footer Placeholder 4"/>
          <p:cNvSpPr>
            <a:spLocks noGrp="1"/>
          </p:cNvSpPr>
          <p:nvPr>
            <p:ph type="ftr" sz="quarter" idx="11"/>
          </p:nvPr>
        </p:nvSpPr>
        <p:spPr/>
        <p:txBody>
          <a:bodyPr/>
          <a:lstStyle/>
          <a:p>
            <a:pPr rtl="0"/>
            <a:r>
              <a:rPr lang="it-IT" noProof="0"/>
              <a:t>Piè di pagina</a:t>
            </a:r>
            <a:endParaRPr lang="it-IT" noProof="0" dirty="0"/>
          </a:p>
        </p:txBody>
      </p:sp>
      <p:sp>
        <p:nvSpPr>
          <p:cNvPr id="6" name="Slide Number Placeholder 5"/>
          <p:cNvSpPr>
            <a:spLocks noGrp="1"/>
          </p:cNvSpPr>
          <p:nvPr>
            <p:ph type="sldNum" sz="quarter" idx="12"/>
          </p:nvPr>
        </p:nvSpPr>
        <p:spPr/>
        <p:txBody>
          <a:bodyPr/>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22203998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pPr rtl="0"/>
            <a:fld id="{4C83F335-72B5-4AB5-9161-D59D0A9EC012}" type="datetime1">
              <a:rPr lang="it-IT" noProof="0" smtClean="0"/>
              <a:t>10/05/2024</a:t>
            </a:fld>
            <a:endParaRPr lang="it-IT" noProof="0" dirty="0"/>
          </a:p>
        </p:txBody>
      </p:sp>
      <p:sp>
        <p:nvSpPr>
          <p:cNvPr id="5" name="Footer Placeholder 4"/>
          <p:cNvSpPr>
            <a:spLocks noGrp="1"/>
          </p:cNvSpPr>
          <p:nvPr>
            <p:ph type="ftr" sz="quarter" idx="11"/>
          </p:nvPr>
        </p:nvSpPr>
        <p:spPr/>
        <p:txBody>
          <a:bodyPr/>
          <a:lstStyle/>
          <a:p>
            <a:pPr rtl="0"/>
            <a:r>
              <a:rPr lang="it-IT" noProof="0"/>
              <a:t>Piè di pagina</a:t>
            </a:r>
            <a:endParaRPr lang="it-IT" noProof="0" dirty="0"/>
          </a:p>
        </p:txBody>
      </p:sp>
      <p:sp>
        <p:nvSpPr>
          <p:cNvPr id="6" name="Slide Number Placeholder 5"/>
          <p:cNvSpPr>
            <a:spLocks noGrp="1"/>
          </p:cNvSpPr>
          <p:nvPr>
            <p:ph type="sldNum" sz="quarter" idx="12"/>
          </p:nvPr>
        </p:nvSpPr>
        <p:spPr/>
        <p:txBody>
          <a:bodyPr/>
          <a:lstStyle/>
          <a:p>
            <a:pPr rtl="0"/>
            <a:fld id="{3A98EE3D-8CD1-4C3F-BD1C-C98C9596463C}" type="slidenum">
              <a:rPr lang="it-IT" noProof="0" smtClean="0"/>
              <a:pPr rtl="0"/>
              <a:t>‹N›</a:t>
            </a:fld>
            <a:endParaRPr lang="it-IT" noProof="0" dirty="0"/>
          </a:p>
        </p:txBody>
      </p:sp>
    </p:spTree>
    <p:extLst>
      <p:ext uri="{BB962C8B-B14F-4D97-AF65-F5344CB8AC3E}">
        <p14:creationId xmlns:p14="http://schemas.microsoft.com/office/powerpoint/2010/main" val="706642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pPr rtl="0"/>
            <a:fld id="{CE5CAA1E-92B1-455B-AD16-A1549FD7D908}" type="datetime1">
              <a:rPr lang="it-IT" noProof="0" smtClean="0"/>
              <a:t>10/05/2024</a:t>
            </a:fld>
            <a:endParaRPr lang="it-IT" noProof="0" dirty="0"/>
          </a:p>
        </p:txBody>
      </p:sp>
      <p:sp>
        <p:nvSpPr>
          <p:cNvPr id="6" name="Footer Placeholder 5"/>
          <p:cNvSpPr>
            <a:spLocks noGrp="1"/>
          </p:cNvSpPr>
          <p:nvPr>
            <p:ph type="ftr" sz="quarter" idx="11"/>
          </p:nvPr>
        </p:nvSpPr>
        <p:spPr/>
        <p:txBody>
          <a:bodyPr/>
          <a:lstStyle/>
          <a:p>
            <a:pPr rtl="0"/>
            <a:r>
              <a:rPr lang="it-IT" noProof="0"/>
              <a:t>Piè di pagina</a:t>
            </a:r>
            <a:endParaRPr lang="it-IT" noProof="0" dirty="0"/>
          </a:p>
        </p:txBody>
      </p:sp>
      <p:sp>
        <p:nvSpPr>
          <p:cNvPr id="7" name="Slide Number Placeholder 6"/>
          <p:cNvSpPr>
            <a:spLocks noGrp="1"/>
          </p:cNvSpPr>
          <p:nvPr>
            <p:ph type="sldNum" sz="quarter" idx="12"/>
          </p:nvPr>
        </p:nvSpPr>
        <p:spPr/>
        <p:txBody>
          <a:bodyPr/>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1099814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pPr rtl="0"/>
            <a:fld id="{7D8E4DB1-08AC-424C-ABCC-BFD7E3F6F3B7}" type="datetime1">
              <a:rPr lang="it-IT" noProof="0" smtClean="0"/>
              <a:t>10/05/2024</a:t>
            </a:fld>
            <a:endParaRPr lang="it-IT" noProof="0" dirty="0"/>
          </a:p>
        </p:txBody>
      </p:sp>
      <p:sp>
        <p:nvSpPr>
          <p:cNvPr id="8" name="Footer Placeholder 7"/>
          <p:cNvSpPr>
            <a:spLocks noGrp="1"/>
          </p:cNvSpPr>
          <p:nvPr>
            <p:ph type="ftr" sz="quarter" idx="11"/>
          </p:nvPr>
        </p:nvSpPr>
        <p:spPr/>
        <p:txBody>
          <a:bodyPr/>
          <a:lstStyle/>
          <a:p>
            <a:pPr rtl="0"/>
            <a:r>
              <a:rPr lang="it-IT" noProof="0"/>
              <a:t>Piè di pagina</a:t>
            </a:r>
            <a:endParaRPr lang="it-IT" noProof="0" dirty="0"/>
          </a:p>
        </p:txBody>
      </p:sp>
      <p:sp>
        <p:nvSpPr>
          <p:cNvPr id="9" name="Slide Number Placeholder 8"/>
          <p:cNvSpPr>
            <a:spLocks noGrp="1"/>
          </p:cNvSpPr>
          <p:nvPr>
            <p:ph type="sldNum" sz="quarter" idx="12"/>
          </p:nvPr>
        </p:nvSpPr>
        <p:spPr/>
        <p:txBody>
          <a:bodyPr/>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9382075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pPr rtl="0"/>
            <a:fld id="{0E1A720F-32C6-460D-B41D-F61FE9265AA4}" type="datetime1">
              <a:rPr lang="it-IT" noProof="0" smtClean="0"/>
              <a:t>10/05/2024</a:t>
            </a:fld>
            <a:endParaRPr lang="it-IT" noProof="0" dirty="0"/>
          </a:p>
        </p:txBody>
      </p:sp>
      <p:sp>
        <p:nvSpPr>
          <p:cNvPr id="4" name="Footer Placeholder 3"/>
          <p:cNvSpPr>
            <a:spLocks noGrp="1"/>
          </p:cNvSpPr>
          <p:nvPr>
            <p:ph type="ftr" sz="quarter" idx="11"/>
          </p:nvPr>
        </p:nvSpPr>
        <p:spPr/>
        <p:txBody>
          <a:bodyPr/>
          <a:lstStyle/>
          <a:p>
            <a:pPr rtl="0"/>
            <a:r>
              <a:rPr lang="it-IT" noProof="0"/>
              <a:t>Piè di pagina</a:t>
            </a:r>
            <a:endParaRPr lang="it-IT" noProof="0" dirty="0"/>
          </a:p>
        </p:txBody>
      </p:sp>
      <p:sp>
        <p:nvSpPr>
          <p:cNvPr id="5" name="Slide Number Placeholder 4"/>
          <p:cNvSpPr>
            <a:spLocks noGrp="1"/>
          </p:cNvSpPr>
          <p:nvPr>
            <p:ph type="sldNum" sz="quarter" idx="12"/>
          </p:nvPr>
        </p:nvSpPr>
        <p:spPr/>
        <p:txBody>
          <a:bodyPr/>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29970483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64C58BFF-413A-4122-83A3-2A6859F37568}" type="datetime1">
              <a:rPr lang="it-IT" noProof="0" smtClean="0"/>
              <a:t>10/05/2024</a:t>
            </a:fld>
            <a:endParaRPr lang="it-IT" noProof="0" dirty="0"/>
          </a:p>
        </p:txBody>
      </p:sp>
      <p:sp>
        <p:nvSpPr>
          <p:cNvPr id="3" name="Footer Placeholder 2"/>
          <p:cNvSpPr>
            <a:spLocks noGrp="1"/>
          </p:cNvSpPr>
          <p:nvPr>
            <p:ph type="ftr" sz="quarter" idx="11"/>
          </p:nvPr>
        </p:nvSpPr>
        <p:spPr/>
        <p:txBody>
          <a:bodyPr/>
          <a:lstStyle/>
          <a:p>
            <a:pPr rtl="0"/>
            <a:r>
              <a:rPr lang="it-IT" noProof="0"/>
              <a:t>Piè di pagina</a:t>
            </a:r>
            <a:endParaRPr lang="it-IT" noProof="0" dirty="0"/>
          </a:p>
        </p:txBody>
      </p:sp>
      <p:sp>
        <p:nvSpPr>
          <p:cNvPr id="4" name="Slide Number Placeholder 3"/>
          <p:cNvSpPr>
            <a:spLocks noGrp="1"/>
          </p:cNvSpPr>
          <p:nvPr>
            <p:ph type="sldNum" sz="quarter" idx="12"/>
          </p:nvPr>
        </p:nvSpPr>
        <p:spPr/>
        <p:txBody>
          <a:bodyPr/>
          <a:lstStyle/>
          <a:p>
            <a:pPr rtl="0"/>
            <a:fld id="{3A98EE3D-8CD1-4C3F-BD1C-C98C9596463C}" type="slidenum">
              <a:rPr lang="it-IT" noProof="0" smtClean="0"/>
              <a:pPr rtl="0"/>
              <a:t>‹N›</a:t>
            </a:fld>
            <a:endParaRPr lang="it-IT" noProof="0" dirty="0"/>
          </a:p>
        </p:txBody>
      </p:sp>
    </p:spTree>
    <p:extLst>
      <p:ext uri="{BB962C8B-B14F-4D97-AF65-F5344CB8AC3E}">
        <p14:creationId xmlns:p14="http://schemas.microsoft.com/office/powerpoint/2010/main" val="31771225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it-IT"/>
              <a:t>Fare clic per modificare gli stili del testo dello schema</a:t>
            </a:r>
          </a:p>
        </p:txBody>
      </p:sp>
      <p:sp>
        <p:nvSpPr>
          <p:cNvPr id="5" name="Date Placeholder 4"/>
          <p:cNvSpPr>
            <a:spLocks noGrp="1"/>
          </p:cNvSpPr>
          <p:nvPr>
            <p:ph type="dt" sz="half" idx="10"/>
          </p:nvPr>
        </p:nvSpPr>
        <p:spPr/>
        <p:txBody>
          <a:bodyPr/>
          <a:lstStyle/>
          <a:p>
            <a:pPr rtl="0"/>
            <a:fld id="{4373205C-4A35-443B-BBE2-13FD4672E666}" type="datetime1">
              <a:rPr lang="it-IT" noProof="0" smtClean="0"/>
              <a:t>10/05/2024</a:t>
            </a:fld>
            <a:endParaRPr lang="it-IT" noProof="0" dirty="0"/>
          </a:p>
        </p:txBody>
      </p:sp>
      <p:sp>
        <p:nvSpPr>
          <p:cNvPr id="6" name="Footer Placeholder 5"/>
          <p:cNvSpPr>
            <a:spLocks noGrp="1"/>
          </p:cNvSpPr>
          <p:nvPr>
            <p:ph type="ftr" sz="quarter" idx="11"/>
          </p:nvPr>
        </p:nvSpPr>
        <p:spPr/>
        <p:txBody>
          <a:bodyPr/>
          <a:lstStyle/>
          <a:p>
            <a:r>
              <a:rPr lang="en-US"/>
              <a:t>Piè di pagina</a:t>
            </a:r>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pPr rtl="0"/>
            <a:fld id="{3A98EE3D-8CD1-4C3F-BD1C-C98C9596463C}" type="slidenum">
              <a:rPr lang="it-IT" noProof="0" smtClean="0"/>
              <a:pPr rtl="0"/>
              <a:t>‹N›</a:t>
            </a:fld>
            <a:endParaRPr lang="it-IT" noProof="0" dirty="0"/>
          </a:p>
        </p:txBody>
      </p:sp>
      <p:sp>
        <p:nvSpPr>
          <p:cNvPr id="8" name="Parallelogramma 14">
            <a:extLst>
              <a:ext uri="{FF2B5EF4-FFF2-40B4-BE49-F238E27FC236}">
                <a16:creationId xmlns:a16="http://schemas.microsoft.com/office/drawing/2014/main" id="{0405BCFF-C431-1522-A97B-7A2777079416}"/>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10" name="Rettangolo 9">
            <a:extLst>
              <a:ext uri="{FF2B5EF4-FFF2-40B4-BE49-F238E27FC236}">
                <a16:creationId xmlns:a16="http://schemas.microsoft.com/office/drawing/2014/main" id="{DED30ECD-0DA2-8BF1-D83A-7ACBED5116FA}"/>
              </a:ext>
            </a:extLst>
          </p:cNvPr>
          <p:cNvSpPr/>
          <p:nvPr userDrawn="1"/>
        </p:nvSpPr>
        <p:spPr>
          <a:xfrm>
            <a:off x="0" y="139700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1" name="Rettangolo 10">
            <a:extLst>
              <a:ext uri="{FF2B5EF4-FFF2-40B4-BE49-F238E27FC236}">
                <a16:creationId xmlns:a16="http://schemas.microsoft.com/office/drawing/2014/main" id="{FD3EC1BE-11FA-1CA0-D0B3-749DB06CB455}"/>
              </a:ext>
            </a:extLst>
          </p:cNvPr>
          <p:cNvSpPr/>
          <p:nvPr userDrawn="1"/>
        </p:nvSpPr>
        <p:spPr>
          <a:xfrm>
            <a:off x="5458983" y="624142"/>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cxnSp>
        <p:nvCxnSpPr>
          <p:cNvPr id="12" name="Connecteur droit 19">
            <a:extLst>
              <a:ext uri="{FF2B5EF4-FFF2-40B4-BE49-F238E27FC236}">
                <a16:creationId xmlns:a16="http://schemas.microsoft.com/office/drawing/2014/main" id="{0AA49155-E911-E859-E637-D5B3A65C67A5}"/>
              </a:ext>
            </a:extLst>
          </p:cNvPr>
          <p:cNvCxnSpPr>
            <a:cxnSpLocks/>
          </p:cNvCxnSpPr>
          <p:nvPr userDrawn="1"/>
        </p:nvCxnSpPr>
        <p:spPr>
          <a:xfrm flipH="1">
            <a:off x="1092200" y="6446838"/>
            <a:ext cx="164343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Connecteur droit 19">
            <a:extLst>
              <a:ext uri="{FF2B5EF4-FFF2-40B4-BE49-F238E27FC236}">
                <a16:creationId xmlns:a16="http://schemas.microsoft.com/office/drawing/2014/main" id="{951664ED-932C-63E9-FB2C-94F26E468F42}"/>
              </a:ext>
            </a:extLst>
          </p:cNvPr>
          <p:cNvCxnSpPr>
            <a:cxnSpLocks/>
          </p:cNvCxnSpPr>
          <p:nvPr userDrawn="1"/>
        </p:nvCxnSpPr>
        <p:spPr>
          <a:xfrm flipH="1">
            <a:off x="8420100" y="6429376"/>
            <a:ext cx="100046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Connecteur droit 19">
            <a:extLst>
              <a:ext uri="{FF2B5EF4-FFF2-40B4-BE49-F238E27FC236}">
                <a16:creationId xmlns:a16="http://schemas.microsoft.com/office/drawing/2014/main" id="{B81471BD-56CB-4F15-D209-C59C4BE84347}"/>
              </a:ext>
            </a:extLst>
          </p:cNvPr>
          <p:cNvCxnSpPr>
            <a:cxnSpLocks/>
          </p:cNvCxnSpPr>
          <p:nvPr userDrawn="1"/>
        </p:nvCxnSpPr>
        <p:spPr>
          <a:xfrm flipH="1" flipV="1">
            <a:off x="10765675" y="6446838"/>
            <a:ext cx="407258" cy="635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Segnaposto piè di pagina 2">
            <a:extLst>
              <a:ext uri="{FF2B5EF4-FFF2-40B4-BE49-F238E27FC236}">
                <a16:creationId xmlns:a16="http://schemas.microsoft.com/office/drawing/2014/main" id="{196EAE62-9333-CB78-7B34-0FD48E3AAC95}"/>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21506974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Immagine con didascali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pPr rtl="0"/>
            <a:fld id="{DF167DFC-848F-4D08-B905-1514DF0AE205}" type="datetime1">
              <a:rPr lang="it-IT" noProof="0" smtClean="0"/>
              <a:t>10/05/2024</a:t>
            </a:fld>
            <a:endParaRPr lang="it-IT" noProof="0"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pPr rtl="0"/>
            <a:r>
              <a:rPr lang="it-IT" noProof="0"/>
              <a:t>Piè di pagina</a:t>
            </a:r>
            <a:endParaRPr lang="it-IT" noProof="0"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pPr rtl="0"/>
            <a:fld id="{3A98EE3D-8CD1-4C3F-BD1C-C98C9596463C}" type="slidenum">
              <a:rPr lang="it-IT" noProof="0" smtClean="0"/>
              <a:pPr rtl="0"/>
              <a:t>‹N›</a:t>
            </a:fld>
            <a:endParaRPr lang="it-IT" noProof="0" dirty="0"/>
          </a:p>
        </p:txBody>
      </p:sp>
      <p:sp>
        <p:nvSpPr>
          <p:cNvPr id="5" name="Rettangolo 4">
            <a:extLst>
              <a:ext uri="{FF2B5EF4-FFF2-40B4-BE49-F238E27FC236}">
                <a16:creationId xmlns:a16="http://schemas.microsoft.com/office/drawing/2014/main" id="{FABCB915-5FE3-292C-35EE-1779692C2B40}"/>
              </a:ext>
            </a:extLst>
          </p:cNvPr>
          <p:cNvSpPr/>
          <p:nvPr userDrawn="1"/>
        </p:nvSpPr>
        <p:spPr>
          <a:xfrm>
            <a:off x="3536950" y="4535901"/>
            <a:ext cx="5118100" cy="1256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411291924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DB545744-3341-4610-8C45-BAB94CA63C49}" type="datetime1">
              <a:rPr lang="it-IT" noProof="0" smtClean="0"/>
              <a:t>10/05/2024</a:t>
            </a:fld>
            <a:endParaRPr lang="it-IT" noProof="0" dirty="0"/>
          </a:p>
        </p:txBody>
      </p:sp>
      <p:sp>
        <p:nvSpPr>
          <p:cNvPr id="8" name="Segnaposto piè di pagina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r>
              <a:rPr lang="it-IT" noProof="0" dirty="0"/>
              <a:t>Piè di pagina</a:t>
            </a:r>
          </a:p>
        </p:txBody>
      </p:sp>
      <p:sp>
        <p:nvSpPr>
          <p:cNvPr id="9" name="Segnaposto numero diapositiva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20182784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rtl="0"/>
            <a:fld id="{B58399AF-AAAF-43B1-9128-49C0691F1CAA}" type="datetime1">
              <a:rPr lang="it-IT" noProof="0" smtClean="0"/>
              <a:t>10/05/2024</a:t>
            </a:fld>
            <a:endParaRPr lang="it-IT" noProof="0" dirty="0"/>
          </a:p>
        </p:txBody>
      </p:sp>
      <p:sp>
        <p:nvSpPr>
          <p:cNvPr id="5" name="Footer Placeholder 4"/>
          <p:cNvSpPr>
            <a:spLocks noGrp="1"/>
          </p:cNvSpPr>
          <p:nvPr>
            <p:ph type="ftr" sz="quarter" idx="11"/>
          </p:nvPr>
        </p:nvSpPr>
        <p:spPr/>
        <p:txBody>
          <a:bodyPr/>
          <a:lstStyle/>
          <a:p>
            <a:pPr rtl="0"/>
            <a:r>
              <a:rPr lang="it-IT" noProof="0"/>
              <a:t>Piè di pagina</a:t>
            </a:r>
            <a:endParaRPr lang="it-IT" noProof="0" dirty="0"/>
          </a:p>
        </p:txBody>
      </p:sp>
      <p:sp>
        <p:nvSpPr>
          <p:cNvPr id="6" name="Slide Number Placeholder 5"/>
          <p:cNvSpPr>
            <a:spLocks noGrp="1"/>
          </p:cNvSpPr>
          <p:nvPr>
            <p:ph type="sldNum" sz="quarter" idx="12"/>
          </p:nvPr>
        </p:nvSpPr>
        <p:spPr/>
        <p:txBody>
          <a:bodyPr/>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23219571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rtl="0"/>
            <a:fld id="{639ADC84-83D1-498A-8F6A-70F0B2E86F7F}" type="datetime1">
              <a:rPr lang="it-IT" noProof="0" smtClean="0"/>
              <a:t>10/05/2024</a:t>
            </a:fld>
            <a:endParaRPr lang="it-IT" noProof="0" dirty="0"/>
          </a:p>
        </p:txBody>
      </p:sp>
      <p:sp>
        <p:nvSpPr>
          <p:cNvPr id="5" name="Footer Placeholder 4"/>
          <p:cNvSpPr>
            <a:spLocks noGrp="1"/>
          </p:cNvSpPr>
          <p:nvPr>
            <p:ph type="ftr" sz="quarter" idx="11"/>
          </p:nvPr>
        </p:nvSpPr>
        <p:spPr/>
        <p:txBody>
          <a:bodyPr/>
          <a:lstStyle/>
          <a:p>
            <a:pPr rtl="0"/>
            <a:r>
              <a:rPr lang="it-IT" noProof="0"/>
              <a:t>Piè di pagina</a:t>
            </a:r>
            <a:endParaRPr lang="it-IT" noProof="0" dirty="0"/>
          </a:p>
        </p:txBody>
      </p:sp>
      <p:sp>
        <p:nvSpPr>
          <p:cNvPr id="6" name="Slide Number Placeholder 5"/>
          <p:cNvSpPr>
            <a:spLocks noGrp="1"/>
          </p:cNvSpPr>
          <p:nvPr>
            <p:ph type="sldNum" sz="quarter" idx="12"/>
          </p:nvPr>
        </p:nvSpPr>
        <p:spPr/>
        <p:txBody>
          <a:bodyPr/>
          <a:lstStyle/>
          <a:p>
            <a:pPr rtl="0"/>
            <a:fld id="{3A98EE3D-8CD1-4C3F-BD1C-C98C9596463C}" type="slidenum">
              <a:rPr lang="it-IT" noProof="0" smtClean="0"/>
              <a:pPr rtl="0"/>
              <a:t>‹N›</a:t>
            </a:fld>
            <a:endParaRPr lang="it-IT" noProof="0" dirty="0"/>
          </a:p>
        </p:txBody>
      </p:sp>
    </p:spTree>
    <p:extLst>
      <p:ext uri="{BB962C8B-B14F-4D97-AF65-F5344CB8AC3E}">
        <p14:creationId xmlns:p14="http://schemas.microsoft.com/office/powerpoint/2010/main" val="1043657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testazione sezione">
    <p:bg>
      <p:bgPr>
        <a:solidFill>
          <a:schemeClr val="bg1"/>
        </a:solidFill>
        <a:effectLst/>
      </p:bgPr>
    </p:bg>
    <p:spTree>
      <p:nvGrpSpPr>
        <p:cNvPr id="1" name=""/>
        <p:cNvGrpSpPr/>
        <p:nvPr/>
      </p:nvGrpSpPr>
      <p:grpSpPr>
        <a:xfrm>
          <a:off x="0" y="0"/>
          <a:ext cx="0" cy="0"/>
          <a:chOff x="0" y="0"/>
          <a:chExt cx="0" cy="0"/>
        </a:xfrm>
      </p:grpSpPr>
      <p:sp>
        <p:nvSpPr>
          <p:cNvPr id="15" name="Parallelogramma 14">
            <a:extLst>
              <a:ext uri="{FF2B5EF4-FFF2-40B4-BE49-F238E27FC236}">
                <a16:creationId xmlns:a16="http://schemas.microsoft.com/office/drawing/2014/main" id="{98B82A56-7790-48EC-983D-AB8F703699B2}"/>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7" name="Segnaposto data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lvl1pPr>
              <a:defRPr>
                <a:solidFill>
                  <a:schemeClr val="tx1">
                    <a:lumMod val="75000"/>
                    <a:lumOff val="25000"/>
                  </a:schemeClr>
                </a:solidFill>
              </a:defRPr>
            </a:lvl1pPr>
          </a:lstStyle>
          <a:p>
            <a:pPr rtl="0"/>
            <a:fld id="{898F2EAA-5AFF-485F-83E3-10CBAF6E7BD9}" type="datetime1">
              <a:rPr lang="it-IT" noProof="0" smtClean="0"/>
              <a:t>10/05/2024</a:t>
            </a:fld>
            <a:endParaRPr lang="it-IT" noProof="0" dirty="0"/>
          </a:p>
        </p:txBody>
      </p:sp>
      <p:sp>
        <p:nvSpPr>
          <p:cNvPr id="8" name="Segnaposto piè di pagina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lvl1pPr>
              <a:defRPr>
                <a:solidFill>
                  <a:schemeClr val="tx1">
                    <a:lumMod val="75000"/>
                    <a:lumOff val="25000"/>
                  </a:schemeClr>
                </a:solidFill>
              </a:defRPr>
            </a:lvl1pPr>
          </a:lstStyle>
          <a:p>
            <a:pPr rtl="0"/>
            <a:r>
              <a:rPr lang="it-IT" noProof="0" dirty="0"/>
              <a:t>Piè di pagina</a:t>
            </a:r>
          </a:p>
        </p:txBody>
      </p:sp>
      <p:sp>
        <p:nvSpPr>
          <p:cNvPr id="11" name="Segnaposto numero diapositiva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lvl1pPr>
              <a:defRPr>
                <a:solidFill>
                  <a:schemeClr val="tx1">
                    <a:lumMod val="75000"/>
                    <a:lumOff val="25000"/>
                  </a:schemeClr>
                </a:solidFill>
              </a:defRPr>
            </a:lvl1pPr>
          </a:lstStyle>
          <a:p>
            <a:pPr rtl="0"/>
            <a:fld id="{3A98EE3D-8CD1-4C3F-BD1C-C98C9596463C}" type="slidenum">
              <a:rPr lang="it-IT" noProof="0" smtClean="0"/>
              <a:pPr rtl="0"/>
              <a:t>‹N›</a:t>
            </a:fld>
            <a:endParaRPr lang="it-IT" noProof="0" dirty="0"/>
          </a:p>
        </p:txBody>
      </p:sp>
      <p:sp>
        <p:nvSpPr>
          <p:cNvPr id="12" name="Segnaposto immagine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6311900" cy="6858000"/>
          </a:xfrm>
        </p:spPr>
        <p:txBody>
          <a:bodyPr rtlCol="0"/>
          <a:lstStyle/>
          <a:p>
            <a:pPr rtl="0"/>
            <a:r>
              <a:rPr lang="it-IT" noProof="0"/>
              <a:t>Fare clic sull'icona per inserire un'immagine</a:t>
            </a:r>
            <a:endParaRPr lang="it-IT" noProof="0" dirty="0"/>
          </a:p>
        </p:txBody>
      </p:sp>
      <p:sp>
        <p:nvSpPr>
          <p:cNvPr id="13" name="Rettangolo 12">
            <a:extLst>
              <a:ext uri="{FF2B5EF4-FFF2-40B4-BE49-F238E27FC236}">
                <a16:creationId xmlns:a16="http://schemas.microsoft.com/office/drawing/2014/main" id="{33820398-8D1F-4543-ABA0-7A67C38769B3}"/>
              </a:ext>
            </a:extLst>
          </p:cNvPr>
          <p:cNvSpPr/>
          <p:nvPr userDrawn="1"/>
        </p:nvSpPr>
        <p:spPr>
          <a:xfrm>
            <a:off x="2451099"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rtl="0"/>
            <a:endParaRPr lang="it-IT" sz="1400" noProof="0" dirty="0"/>
          </a:p>
        </p:txBody>
      </p:sp>
      <p:sp>
        <p:nvSpPr>
          <p:cNvPr id="2" name="Titolo 1"/>
          <p:cNvSpPr>
            <a:spLocks noGrp="1"/>
          </p:cNvSpPr>
          <p:nvPr>
            <p:ph type="title"/>
          </p:nvPr>
        </p:nvSpPr>
        <p:spPr>
          <a:xfrm>
            <a:off x="2641599" y="3746500"/>
            <a:ext cx="8331202" cy="1308100"/>
          </a:xfrm>
        </p:spPr>
        <p:txBody>
          <a:bodyPr rtlCol="0" anchor="b" anchorCtr="0">
            <a:noAutofit/>
          </a:bodyPr>
          <a:lstStyle>
            <a:lvl1pPr>
              <a:lnSpc>
                <a:spcPct val="90000"/>
              </a:lnSpc>
              <a:defRPr sz="4800" b="1">
                <a:solidFill>
                  <a:schemeClr val="bg1"/>
                </a:solidFill>
                <a:latin typeface="+mn-lt"/>
              </a:defRPr>
            </a:lvl1pPr>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2641600" y="5219700"/>
            <a:ext cx="8331201" cy="586740"/>
          </a:xfrm>
        </p:spPr>
        <p:txBody>
          <a:bodyPr lIns="91440" rIns="91440" rtlCol="0" anchor="t" anchorCtr="0">
            <a:normAutofit/>
          </a:bodyPr>
          <a:lstStyle>
            <a:lvl1pPr marL="0" indent="0">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Fare clic per modificare gli stili del testo dello schema</a:t>
            </a:r>
          </a:p>
        </p:txBody>
      </p:sp>
      <p:sp>
        <p:nvSpPr>
          <p:cNvPr id="14" name="Rettangolo 13">
            <a:extLst>
              <a:ext uri="{FF2B5EF4-FFF2-40B4-BE49-F238E27FC236}">
                <a16:creationId xmlns:a16="http://schemas.microsoft.com/office/drawing/2014/main" id="{45757C57-BBBA-44C6-9A4D-12F5D1E400AA}"/>
              </a:ext>
            </a:extLst>
          </p:cNvPr>
          <p:cNvSpPr/>
          <p:nvPr userDrawn="1"/>
        </p:nvSpPr>
        <p:spPr>
          <a:xfrm>
            <a:off x="37528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259698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Intestazione della sezione">
    <p:bg>
      <p:bgPr>
        <a:solidFill>
          <a:schemeClr val="bg1"/>
        </a:solidFill>
        <a:effectLst/>
      </p:bgPr>
    </p:bg>
    <p:spTree>
      <p:nvGrpSpPr>
        <p:cNvPr id="1" name=""/>
        <p:cNvGrpSpPr/>
        <p:nvPr/>
      </p:nvGrpSpPr>
      <p:grpSpPr>
        <a:xfrm>
          <a:off x="0" y="0"/>
          <a:ext cx="0" cy="0"/>
          <a:chOff x="0" y="0"/>
          <a:chExt cx="0" cy="0"/>
        </a:xfrm>
      </p:grpSpPr>
      <p:sp>
        <p:nvSpPr>
          <p:cNvPr id="7" name="Segnaposto data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lvl1pPr>
              <a:defRPr>
                <a:solidFill>
                  <a:schemeClr val="tx1">
                    <a:lumMod val="75000"/>
                    <a:lumOff val="25000"/>
                  </a:schemeClr>
                </a:solidFill>
              </a:defRPr>
            </a:lvl1pPr>
          </a:lstStyle>
          <a:p>
            <a:pPr rtl="0"/>
            <a:fld id="{F53DC066-6C35-4697-A23E-DDAD734658D7}" type="datetime1">
              <a:rPr lang="it-IT" noProof="0" smtClean="0"/>
              <a:t>10/05/2024</a:t>
            </a:fld>
            <a:endParaRPr lang="it-IT" noProof="0" dirty="0"/>
          </a:p>
        </p:txBody>
      </p:sp>
      <p:sp>
        <p:nvSpPr>
          <p:cNvPr id="8" name="Segnaposto piè di pagina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lvl1pPr>
              <a:defRPr>
                <a:solidFill>
                  <a:schemeClr val="tx1">
                    <a:lumMod val="75000"/>
                    <a:lumOff val="25000"/>
                  </a:schemeClr>
                </a:solidFill>
              </a:defRPr>
            </a:lvl1pPr>
          </a:lstStyle>
          <a:p>
            <a:pPr rtl="0"/>
            <a:r>
              <a:rPr lang="it-IT" noProof="0" dirty="0"/>
              <a:t>Piè di pagina</a:t>
            </a:r>
          </a:p>
        </p:txBody>
      </p:sp>
      <p:sp>
        <p:nvSpPr>
          <p:cNvPr id="11" name="Segnaposto numero diapositiva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lvl1pPr>
              <a:defRPr>
                <a:solidFill>
                  <a:schemeClr val="tx1">
                    <a:lumMod val="75000"/>
                    <a:lumOff val="25000"/>
                  </a:schemeClr>
                </a:solidFill>
              </a:defRPr>
            </a:lvl1pPr>
          </a:lstStyle>
          <a:p>
            <a:pPr rtl="0"/>
            <a:fld id="{3A98EE3D-8CD1-4C3F-BD1C-C98C9596463C}" type="slidenum">
              <a:rPr lang="it-IT" noProof="0" smtClean="0"/>
              <a:pPr rtl="0"/>
              <a:t>‹N›</a:t>
            </a:fld>
            <a:endParaRPr lang="it-IT" noProof="0" dirty="0"/>
          </a:p>
        </p:txBody>
      </p:sp>
      <p:sp>
        <p:nvSpPr>
          <p:cNvPr id="12" name="Segnaposto immagine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12192000" cy="6858000"/>
          </a:xfrm>
        </p:spPr>
        <p:txBody>
          <a:bodyPr rtlCol="0"/>
          <a:lstStyle/>
          <a:p>
            <a:pPr rtl="0"/>
            <a:r>
              <a:rPr lang="it-IT" noProof="0"/>
              <a:t>Fare clic sull'icona per inserire un'immagine</a:t>
            </a:r>
            <a:endParaRPr lang="it-IT" noProof="0" dirty="0"/>
          </a:p>
        </p:txBody>
      </p:sp>
      <p:sp>
        <p:nvSpPr>
          <p:cNvPr id="13" name="Rettangolo 12">
            <a:extLst>
              <a:ext uri="{FF2B5EF4-FFF2-40B4-BE49-F238E27FC236}">
                <a16:creationId xmlns:a16="http://schemas.microsoft.com/office/drawing/2014/main" id="{33820398-8D1F-4543-ABA0-7A67C38769B3}"/>
              </a:ext>
            </a:extLst>
          </p:cNvPr>
          <p:cNvSpPr/>
          <p:nvPr userDrawn="1"/>
        </p:nvSpPr>
        <p:spPr>
          <a:xfrm>
            <a:off x="1735138"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rtl="0"/>
            <a:endParaRPr lang="it-IT" sz="1400" noProof="0" dirty="0"/>
          </a:p>
        </p:txBody>
      </p:sp>
      <p:sp>
        <p:nvSpPr>
          <p:cNvPr id="2" name="Titolo 1"/>
          <p:cNvSpPr>
            <a:spLocks noGrp="1"/>
          </p:cNvSpPr>
          <p:nvPr>
            <p:ph type="title"/>
          </p:nvPr>
        </p:nvSpPr>
        <p:spPr>
          <a:xfrm>
            <a:off x="1930399" y="3746500"/>
            <a:ext cx="8331202" cy="1308100"/>
          </a:xfrm>
        </p:spPr>
        <p:txBody>
          <a:bodyPr rtlCol="0" anchor="b" anchorCtr="0">
            <a:noAutofit/>
          </a:bodyPr>
          <a:lstStyle>
            <a:lvl1pPr algn="ctr">
              <a:lnSpc>
                <a:spcPct val="90000"/>
              </a:lnSpc>
              <a:defRPr sz="4800" b="1">
                <a:solidFill>
                  <a:schemeClr val="bg1"/>
                </a:solidFill>
                <a:latin typeface="+mn-lt"/>
              </a:defRPr>
            </a:lvl1pPr>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1930400" y="5219700"/>
            <a:ext cx="8331201" cy="586740"/>
          </a:xfrm>
        </p:spPr>
        <p:txBody>
          <a:bodyPr lIns="91440" rIns="91440" rtlCol="0" anchor="t" anchorCtr="0">
            <a:normAutofit/>
          </a:bodyPr>
          <a:lstStyle>
            <a:lvl1pPr marL="0" indent="0" algn="ctr">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Fare clic per modificare gli stili del testo dello schema</a:t>
            </a:r>
          </a:p>
        </p:txBody>
      </p:sp>
      <p:sp>
        <p:nvSpPr>
          <p:cNvPr id="14" name="Rettangolo 13">
            <a:extLst>
              <a:ext uri="{FF2B5EF4-FFF2-40B4-BE49-F238E27FC236}">
                <a16:creationId xmlns:a16="http://schemas.microsoft.com/office/drawing/2014/main" id="{45757C57-BBBA-44C6-9A4D-12F5D1E400AA}"/>
              </a:ext>
            </a:extLst>
          </p:cNvPr>
          <p:cNvSpPr/>
          <p:nvPr userDrawn="1"/>
        </p:nvSpPr>
        <p:spPr>
          <a:xfrm>
            <a:off x="35369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3766489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olo 7"/>
          <p:cNvSpPr>
            <a:spLocks noGrp="1"/>
          </p:cNvSpPr>
          <p:nvPr>
            <p:ph type="title"/>
          </p:nvPr>
        </p:nvSpPr>
        <p:spPr>
          <a:xfrm>
            <a:off x="1097280" y="286603"/>
            <a:ext cx="10058400" cy="1450757"/>
          </a:xfrm>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sz="half" idx="1"/>
          </p:nvPr>
        </p:nvSpPr>
        <p:spPr>
          <a:xfrm>
            <a:off x="1097280" y="2120900"/>
            <a:ext cx="4639736" cy="3748193"/>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contenuto 3"/>
          <p:cNvSpPr>
            <a:spLocks noGrp="1"/>
          </p:cNvSpPr>
          <p:nvPr>
            <p:ph sz="half" idx="2"/>
          </p:nvPr>
        </p:nvSpPr>
        <p:spPr>
          <a:xfrm>
            <a:off x="6515944" y="2120900"/>
            <a:ext cx="4639736" cy="3748194"/>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2" name="Segnaposto data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fld id="{38058013-3E86-458B-9C87-824A7BC6C9C6}" type="datetime1">
              <a:rPr lang="it-IT" noProof="0" smtClean="0"/>
              <a:t>10/05/2024</a:t>
            </a:fld>
            <a:endParaRPr lang="it-IT" noProof="0" dirty="0"/>
          </a:p>
        </p:txBody>
      </p:sp>
      <p:sp>
        <p:nvSpPr>
          <p:cNvPr id="9" name="Segnaposto piè di pagina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r>
              <a:rPr lang="it-IT" noProof="0" dirty="0"/>
              <a:t>Piè di pagina</a:t>
            </a:r>
          </a:p>
        </p:txBody>
      </p:sp>
      <p:sp>
        <p:nvSpPr>
          <p:cNvPr id="10" name="Segnaposto numero diapositiva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3387972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olo 9"/>
          <p:cNvSpPr>
            <a:spLocks noGrp="1"/>
          </p:cNvSpPr>
          <p:nvPr>
            <p:ph type="title"/>
          </p:nvPr>
        </p:nvSpPr>
        <p:spPr>
          <a:xfrm>
            <a:off x="1097280" y="286603"/>
            <a:ext cx="10058400" cy="1450757"/>
          </a:xfrm>
        </p:spPr>
        <p:txBody>
          <a:bodyPr rtlCol="0"/>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1097280" y="2057400"/>
            <a:ext cx="4639736" cy="736282"/>
          </a:xfrm>
        </p:spPr>
        <p:txBody>
          <a:bodyPr lIns="91440" rIns="91440" rtlCol="0" anchor="ctr">
            <a:noAutofit/>
          </a:bodyPr>
          <a:lstStyle>
            <a:lvl1pPr marL="0" indent="0" algn="l">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4" name="Segnaposto contenuto 3"/>
          <p:cNvSpPr>
            <a:spLocks noGrp="1"/>
          </p:cNvSpPr>
          <p:nvPr>
            <p:ph sz="half" idx="2"/>
          </p:nvPr>
        </p:nvSpPr>
        <p:spPr>
          <a:xfrm>
            <a:off x="1186731" y="2958274"/>
            <a:ext cx="4639736" cy="2910821"/>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5" name="Segnaposto testo 4"/>
          <p:cNvSpPr>
            <a:spLocks noGrp="1"/>
          </p:cNvSpPr>
          <p:nvPr>
            <p:ph type="body" sz="quarter" idx="3"/>
          </p:nvPr>
        </p:nvSpPr>
        <p:spPr>
          <a:xfrm>
            <a:off x="6515944" y="2057400"/>
            <a:ext cx="4639736" cy="736282"/>
          </a:xfrm>
        </p:spPr>
        <p:txBody>
          <a:bodyPr lIns="91440" rIns="91440" rtlCol="0" anchor="ctr">
            <a:noAutofit/>
          </a:bodyPr>
          <a:lstStyle>
            <a:lvl1pPr marL="0" indent="0">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6" name="Segnaposto contenuto 5"/>
          <p:cNvSpPr>
            <a:spLocks noGrp="1"/>
          </p:cNvSpPr>
          <p:nvPr>
            <p:ph sz="quarter" idx="4"/>
          </p:nvPr>
        </p:nvSpPr>
        <p:spPr>
          <a:xfrm>
            <a:off x="6605395" y="2958273"/>
            <a:ext cx="4639736" cy="2910821"/>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2" name="Segnaposto data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fld id="{7E36636D-310B-4F17-A083-DE0BC42BD76B}" type="datetime1">
              <a:rPr lang="it-IT" noProof="0" smtClean="0"/>
              <a:t>10/05/2024</a:t>
            </a:fld>
            <a:endParaRPr lang="it-IT" noProof="0" dirty="0"/>
          </a:p>
        </p:txBody>
      </p:sp>
      <p:sp>
        <p:nvSpPr>
          <p:cNvPr id="11" name="Segnaposto piè di pagina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r>
              <a:rPr lang="it-IT" noProof="0" dirty="0"/>
              <a:t>Piè di pagina</a:t>
            </a:r>
          </a:p>
        </p:txBody>
      </p:sp>
      <p:sp>
        <p:nvSpPr>
          <p:cNvPr id="12" name="Segnaposto numero diapositiva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21959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6" name="Segnaposto data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C34F5B76-FF7F-4876-851E-2EF7A27EED8B}" type="datetime1">
              <a:rPr lang="it-IT" noProof="0" smtClean="0"/>
              <a:t>10/05/2024</a:t>
            </a:fld>
            <a:endParaRPr lang="it-IT" noProof="0" dirty="0"/>
          </a:p>
        </p:txBody>
      </p:sp>
      <p:sp>
        <p:nvSpPr>
          <p:cNvPr id="7" name="Segnaposto piè di pagina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r>
              <a:rPr lang="it-IT" noProof="0" dirty="0"/>
              <a:t>Piè di pagina</a:t>
            </a:r>
          </a:p>
        </p:txBody>
      </p:sp>
      <p:sp>
        <p:nvSpPr>
          <p:cNvPr id="8" name="Segnaposto numero diapositiva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1180013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sp>
        <p:nvSpPr>
          <p:cNvPr id="6" name="Parallelogramma 14">
            <a:extLst>
              <a:ext uri="{FF2B5EF4-FFF2-40B4-BE49-F238E27FC236}">
                <a16:creationId xmlns:a16="http://schemas.microsoft.com/office/drawing/2014/main" id="{AF082EE3-41AA-4817-A1CC-C33DDB8F675F}"/>
              </a:ext>
            </a:extLst>
          </p:cNvPr>
          <p:cNvSpPr/>
          <p:nvPr userDrawn="1"/>
        </p:nvSpPr>
        <p:spPr>
          <a:xfrm>
            <a:off x="46672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3" name="Segnaposto piè di pagina 2">
            <a:extLst>
              <a:ext uri="{FF2B5EF4-FFF2-40B4-BE49-F238E27FC236}">
                <a16:creationId xmlns:a16="http://schemas.microsoft.com/office/drawing/2014/main" id="{05915714-6BBA-4593-8591-4E26F7D58D9F}"/>
              </a:ext>
            </a:extLst>
          </p:cNvPr>
          <p:cNvSpPr>
            <a:spLocks noGrp="1"/>
          </p:cNvSpPr>
          <p:nvPr>
            <p:ph type="ftr" sz="quarter" idx="11"/>
          </p:nvPr>
        </p:nvSpPr>
        <p:spPr>
          <a:xfrm>
            <a:off x="216130" y="6446838"/>
            <a:ext cx="4846321" cy="365125"/>
          </a:xfrm>
        </p:spPr>
        <p:txBody>
          <a:bodyPr rtlCol="0"/>
          <a:lstStyle>
            <a:lvl1pPr>
              <a:defRPr>
                <a:solidFill>
                  <a:schemeClr val="tx1">
                    <a:lumMod val="75000"/>
                    <a:lumOff val="25000"/>
                  </a:schemeClr>
                </a:solidFill>
              </a:defRPr>
            </a:lvl1pPr>
          </a:lstStyle>
          <a:p>
            <a:r>
              <a:rPr lang="it-IT"/>
              <a:t>Piè di pagina</a:t>
            </a:r>
            <a:endParaRPr lang="it-IT" dirty="0"/>
          </a:p>
        </p:txBody>
      </p:sp>
    </p:spTree>
    <p:extLst>
      <p:ext uri="{BB962C8B-B14F-4D97-AF65-F5344CB8AC3E}">
        <p14:creationId xmlns:p14="http://schemas.microsoft.com/office/powerpoint/2010/main" val="3010507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Parallelogramma 14">
            <a:extLst>
              <a:ext uri="{FF2B5EF4-FFF2-40B4-BE49-F238E27FC236}">
                <a16:creationId xmlns:a16="http://schemas.microsoft.com/office/drawing/2014/main" id="{D20796F3-5674-4AF5-9623-575731F82E52}"/>
              </a:ext>
            </a:extLst>
          </p:cNvPr>
          <p:cNvSpPr/>
          <p:nvPr userDrawn="1"/>
        </p:nvSpPr>
        <p:spPr>
          <a:xfrm>
            <a:off x="46672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2" name="Segnaposto titolo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it-IT" noProof="0" dirty="0"/>
              <a:t>Fare clic per modificare lo stile del titolo dello schema</a:t>
            </a:r>
          </a:p>
        </p:txBody>
      </p:sp>
      <p:sp>
        <p:nvSpPr>
          <p:cNvPr id="3" name="Segnaposto testo 2"/>
          <p:cNvSpPr>
            <a:spLocks noGrp="1"/>
          </p:cNvSpPr>
          <p:nvPr>
            <p:ph type="body" idx="1"/>
          </p:nvPr>
        </p:nvSpPr>
        <p:spPr>
          <a:xfrm>
            <a:off x="1216548" y="2108201"/>
            <a:ext cx="10058400" cy="3760891"/>
          </a:xfrm>
          <a:prstGeom prst="rect">
            <a:avLst/>
          </a:prstGeom>
        </p:spPr>
        <p:txBody>
          <a:bodyPr vert="horz" lIns="0" tIns="45720" rIns="0" bIns="45720" rtlCol="0">
            <a:normAutofit/>
          </a:bodyPr>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4" name="Segnaposto data 3"/>
          <p:cNvSpPr>
            <a:spLocks noGrp="1"/>
          </p:cNvSpPr>
          <p:nvPr>
            <p:ph type="dt" sz="half" idx="2"/>
          </p:nvPr>
        </p:nvSpPr>
        <p:spPr>
          <a:xfrm>
            <a:off x="6834126" y="6446838"/>
            <a:ext cx="258485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56541D8D-BFF3-4682-B339-5228A13555F5}" type="datetime1">
              <a:rPr lang="it-IT" noProof="0" smtClean="0"/>
              <a:t>10/05/2024</a:t>
            </a:fld>
            <a:endParaRPr lang="it-IT" noProof="0" dirty="0"/>
          </a:p>
        </p:txBody>
      </p:sp>
      <p:sp>
        <p:nvSpPr>
          <p:cNvPr id="5" name="Segnaposto piè di pagina 4"/>
          <p:cNvSpPr>
            <a:spLocks noGrp="1"/>
          </p:cNvSpPr>
          <p:nvPr>
            <p:ph type="ftr" sz="quarter" idx="3"/>
          </p:nvPr>
        </p:nvSpPr>
        <p:spPr>
          <a:xfrm>
            <a:off x="1097279" y="6446838"/>
            <a:ext cx="4846321" cy="365125"/>
          </a:xfrm>
          <a:prstGeom prst="rect">
            <a:avLst/>
          </a:prstGeom>
        </p:spPr>
        <p:txBody>
          <a:bodyPr vert="horz" lIns="91440" tIns="45720" rIns="91440" bIns="45720" rtlCol="0" anchor="ctr"/>
          <a:lstStyle>
            <a:lvl1pPr algn="l">
              <a:defRPr sz="900" cap="all" baseline="0">
                <a:solidFill>
                  <a:schemeClr val="tx1">
                    <a:lumMod val="75000"/>
                    <a:lumOff val="25000"/>
                  </a:schemeClr>
                </a:solidFill>
              </a:defRPr>
            </a:lvl1pPr>
          </a:lstStyle>
          <a:p>
            <a:pPr rtl="0"/>
            <a:r>
              <a:rPr lang="it-IT" noProof="0" dirty="0"/>
              <a:t>Piè di pagina</a:t>
            </a:r>
          </a:p>
        </p:txBody>
      </p:sp>
      <p:sp>
        <p:nvSpPr>
          <p:cNvPr id="6" name="Segnaposto numero diapositiva 5"/>
          <p:cNvSpPr>
            <a:spLocks noGrp="1"/>
          </p:cNvSpPr>
          <p:nvPr>
            <p:ph type="sldNum" sz="quarter" idx="4"/>
          </p:nvPr>
        </p:nvSpPr>
        <p:spPr>
          <a:xfrm>
            <a:off x="10375670" y="6446838"/>
            <a:ext cx="780010" cy="365125"/>
          </a:xfrm>
          <a:prstGeom prst="rect">
            <a:avLst/>
          </a:prstGeom>
        </p:spPr>
        <p:txBody>
          <a:bodyPr vert="horz" lIns="91440" tIns="45720" rIns="91440" bIns="45720" rtlCol="0" anchor="ctr"/>
          <a:lstStyle>
            <a:lvl1pPr algn="r">
              <a:defRPr sz="1050">
                <a:solidFill>
                  <a:schemeClr val="tx1">
                    <a:lumMod val="75000"/>
                    <a:lumOff val="25000"/>
                  </a:schemeClr>
                </a:solidFill>
              </a:defRPr>
            </a:lvl1pPr>
          </a:lstStyle>
          <a:p>
            <a:pPr rtl="0"/>
            <a:fld id="{3A98EE3D-8CD1-4C3F-BD1C-C98C9596463C}" type="slidenum">
              <a:rPr lang="it-IT" noProof="0" smtClean="0"/>
              <a:pPr rtl="0"/>
              <a:t>‹N›</a:t>
            </a:fld>
            <a:endParaRPr lang="it-IT" noProof="0" dirty="0"/>
          </a:p>
        </p:txBody>
      </p:sp>
      <p:sp>
        <p:nvSpPr>
          <p:cNvPr id="8" name="Rettangolo 7">
            <a:extLst>
              <a:ext uri="{FF2B5EF4-FFF2-40B4-BE49-F238E27FC236}">
                <a16:creationId xmlns:a16="http://schemas.microsoft.com/office/drawing/2014/main" id="{0F25E55C-1C16-46C6-B789-A4B2BCEF8F86}"/>
              </a:ext>
            </a:extLst>
          </p:cNvPr>
          <p:cNvSpPr/>
          <p:nvPr userDrawn="1"/>
        </p:nvSpPr>
        <p:spPr>
          <a:xfrm>
            <a:off x="0" y="1011981"/>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1690285712"/>
      </p:ext>
    </p:extLst>
  </p:cSld>
  <p:clrMap bg1="lt1" tx1="dk1" bg2="lt2" tx2="dk2" accent1="accent1" accent2="accent2" accent3="accent3" accent4="accent4" accent5="accent5" accent6="accent6" hlink="hlink" folHlink="folHlink"/>
  <p:sldLayoutIdLst>
    <p:sldLayoutId id="2147483706" r:id="rId1"/>
    <p:sldLayoutId id="2147483718" r:id="rId2"/>
    <p:sldLayoutId id="2147483707" r:id="rId3"/>
    <p:sldLayoutId id="2147483708" r:id="rId4"/>
    <p:sldLayoutId id="2147483719" r:id="rId5"/>
    <p:sldLayoutId id="2147483709" r:id="rId6"/>
    <p:sldLayoutId id="2147483716" r:id="rId7"/>
    <p:sldLayoutId id="2147483710" r:id="rId8"/>
    <p:sldLayoutId id="2147483711" r:id="rId9"/>
    <p:sldLayoutId id="2147483712" r:id="rId10"/>
    <p:sldLayoutId id="2147483727" r:id="rId11"/>
    <p:sldLayoutId id="2147483720" r:id="rId12"/>
    <p:sldLayoutId id="2147483721" r:id="rId13"/>
    <p:sldLayoutId id="2147483725" r:id="rId14"/>
    <p:sldLayoutId id="2147483726" r:id="rId15"/>
    <p:sldLayoutId id="2147483722" r:id="rId16"/>
    <p:sldLayoutId id="2147483723" r:id="rId17"/>
    <p:sldLayoutId id="2147483715" r:id="rId18"/>
    <p:sldLayoutId id="2147483713" r:id="rId19"/>
    <p:sldLayoutId id="2147483714" r:id="rId20"/>
  </p:sldLayoutIdLst>
  <p:hf hdr="0" ftr="0" dt="0"/>
  <p:txStyles>
    <p:title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p:titleStyle>
    <p:body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userDrawn="1">
          <p15:clr>
            <a:srgbClr val="F26B43"/>
          </p15:clr>
        </p15:guide>
        <p15:guide id="2" pos="688" userDrawn="1">
          <p15:clr>
            <a:srgbClr val="F26B43"/>
          </p15:clr>
        </p15:guide>
        <p15:guide id="3" pos="7038" userDrawn="1">
          <p15:clr>
            <a:srgbClr val="F26B43"/>
          </p15:clr>
        </p15:guide>
        <p15:guide id="4" orient="horz" pos="3702" userDrawn="1">
          <p15:clr>
            <a:srgbClr val="F26B43"/>
          </p15:clr>
        </p15:guide>
        <p15:guide id="5" orient="horz" pos="406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pPr rtl="0"/>
            <a:fld id="{998921A4-E2A2-4E0A-A66B-C320FDC6515F}" type="datetime1">
              <a:rPr lang="it-IT" noProof="0" smtClean="0"/>
              <a:t>10/05/2024</a:t>
            </a:fld>
            <a:endParaRPr lang="it-IT" noProof="0"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pPr rtl="0"/>
            <a:r>
              <a:rPr lang="it-IT" noProof="0"/>
              <a:t>Piè di pagina</a:t>
            </a:r>
            <a:endParaRPr lang="it-IT" noProof="0"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pPr rtl="0"/>
            <a:fld id="{3A98EE3D-8CD1-4C3F-BD1C-C98C9596463C}" type="slidenum">
              <a:rPr lang="it-IT" noProof="0" smtClean="0"/>
              <a:pPr rtl="0"/>
              <a:t>‹N›</a:t>
            </a:fld>
            <a:endParaRPr lang="it-IT" noProof="0" dirty="0"/>
          </a:p>
        </p:txBody>
      </p:sp>
      <p:sp>
        <p:nvSpPr>
          <p:cNvPr id="7" name="Parallelogramma 14">
            <a:extLst>
              <a:ext uri="{FF2B5EF4-FFF2-40B4-BE49-F238E27FC236}">
                <a16:creationId xmlns:a16="http://schemas.microsoft.com/office/drawing/2014/main" id="{934994F9-6CF2-F846-82DE-E826E8BDB426}"/>
              </a:ext>
            </a:extLst>
          </p:cNvPr>
          <p:cNvSpPr/>
          <p:nvPr userDrawn="1"/>
        </p:nvSpPr>
        <p:spPr>
          <a:xfrm>
            <a:off x="46672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8" name="Rettangolo 7">
            <a:extLst>
              <a:ext uri="{FF2B5EF4-FFF2-40B4-BE49-F238E27FC236}">
                <a16:creationId xmlns:a16="http://schemas.microsoft.com/office/drawing/2014/main" id="{FF29228F-98D9-62BF-349A-E1D7EF9F9398}"/>
              </a:ext>
            </a:extLst>
          </p:cNvPr>
          <p:cNvSpPr/>
          <p:nvPr userDrawn="1"/>
        </p:nvSpPr>
        <p:spPr>
          <a:xfrm>
            <a:off x="0" y="1011981"/>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4275855785"/>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hf hdr="0" ft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userDrawn="1">
          <p15:clr>
            <a:srgbClr val="F26B43"/>
          </p15:clr>
        </p15:guide>
        <p15:guide id="2" pos="688" userDrawn="1">
          <p15:clr>
            <a:srgbClr val="F26B43"/>
          </p15:clr>
        </p15:guide>
        <p15:guide id="3" pos="7038" userDrawn="1">
          <p15:clr>
            <a:srgbClr val="F26B43"/>
          </p15:clr>
        </p15:guide>
        <p15:guide id="4" orient="horz" pos="3702" userDrawn="1">
          <p15:clr>
            <a:srgbClr val="F26B43"/>
          </p15:clr>
        </p15:guide>
        <p15:guide id="5" orient="horz" pos="406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hyperlink" Target="mailto:guidogembillo@live.i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5.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7F1CCB64-8231-435F-87C9-78C908E39380}"/>
              </a:ext>
            </a:extLst>
          </p:cNvPr>
          <p:cNvSpPr>
            <a:spLocks noGrp="1"/>
          </p:cNvSpPr>
          <p:nvPr>
            <p:ph type="ctrTitle"/>
          </p:nvPr>
        </p:nvSpPr>
        <p:spPr>
          <a:xfrm>
            <a:off x="5499652" y="201486"/>
            <a:ext cx="5656028" cy="3227514"/>
          </a:xfrm>
        </p:spPr>
        <p:txBody>
          <a:bodyPr>
            <a:normAutofit fontScale="90000"/>
          </a:bodyPr>
          <a:lstStyle/>
          <a:p>
            <a:r>
              <a:rPr lang="it-IT" dirty="0"/>
              <a:t>CHIRURGIA BARIATRICA E FUNZIONE RENALE</a:t>
            </a:r>
          </a:p>
        </p:txBody>
      </p:sp>
      <p:sp>
        <p:nvSpPr>
          <p:cNvPr id="4" name="Sottotitolo 3">
            <a:extLst>
              <a:ext uri="{FF2B5EF4-FFF2-40B4-BE49-F238E27FC236}">
                <a16:creationId xmlns:a16="http://schemas.microsoft.com/office/drawing/2014/main" id="{91A9603A-D223-47EF-B35B-86424F3280CA}"/>
              </a:ext>
            </a:extLst>
          </p:cNvPr>
          <p:cNvSpPr>
            <a:spLocks noGrp="1"/>
          </p:cNvSpPr>
          <p:nvPr>
            <p:ph type="subTitle" idx="1"/>
          </p:nvPr>
        </p:nvSpPr>
        <p:spPr>
          <a:xfrm>
            <a:off x="5499652" y="3673613"/>
            <a:ext cx="6546574" cy="1279652"/>
          </a:xfrm>
        </p:spPr>
        <p:txBody>
          <a:bodyPr>
            <a:normAutofit fontScale="70000" lnSpcReduction="20000"/>
          </a:bodyPr>
          <a:lstStyle/>
          <a:p>
            <a:r>
              <a:rPr lang="it-IT" sz="2800" b="1" dirty="0">
                <a:solidFill>
                  <a:srgbClr val="FFC000"/>
                </a:solidFill>
              </a:rPr>
              <a:t>RELATORE: Dott. Guido </a:t>
            </a:r>
            <a:r>
              <a:rPr lang="it-IT" sz="2800" b="1" dirty="0" err="1">
                <a:solidFill>
                  <a:srgbClr val="FFC000"/>
                </a:solidFill>
              </a:rPr>
              <a:t>gembillo</a:t>
            </a:r>
            <a:endParaRPr lang="it-IT" sz="2800" b="1" dirty="0">
              <a:solidFill>
                <a:srgbClr val="FFC000"/>
              </a:solidFill>
            </a:endParaRPr>
          </a:p>
          <a:p>
            <a:r>
              <a:rPr lang="it-IT" sz="2800" b="1" dirty="0">
                <a:solidFill>
                  <a:srgbClr val="FFC000"/>
                </a:solidFill>
              </a:rPr>
              <a:t>Dirigente medico presso UOC Nefrologia e dialisi, AOU «G. Martino», Università degli studi di </a:t>
            </a:r>
            <a:r>
              <a:rPr lang="it-IT" sz="2800" b="1" dirty="0" err="1">
                <a:solidFill>
                  <a:srgbClr val="FFC000"/>
                </a:solidFill>
              </a:rPr>
              <a:t>messina</a:t>
            </a:r>
            <a:r>
              <a:rPr lang="it-IT" sz="2800" b="1" dirty="0">
                <a:solidFill>
                  <a:srgbClr val="FFC000"/>
                </a:solidFill>
              </a:rPr>
              <a:t>. </a:t>
            </a:r>
          </a:p>
        </p:txBody>
      </p:sp>
      <p:sp>
        <p:nvSpPr>
          <p:cNvPr id="5" name="CasellaDiTesto 4">
            <a:extLst>
              <a:ext uri="{FF2B5EF4-FFF2-40B4-BE49-F238E27FC236}">
                <a16:creationId xmlns:a16="http://schemas.microsoft.com/office/drawing/2014/main" id="{DF24FA8D-B123-2154-0647-3E8045CC38DD}"/>
              </a:ext>
            </a:extLst>
          </p:cNvPr>
          <p:cNvSpPr txBox="1"/>
          <p:nvPr/>
        </p:nvSpPr>
        <p:spPr>
          <a:xfrm>
            <a:off x="5499652" y="5078609"/>
            <a:ext cx="6102626" cy="1477328"/>
          </a:xfrm>
          <a:prstGeom prst="rect">
            <a:avLst/>
          </a:prstGeom>
          <a:noFill/>
        </p:spPr>
        <p:txBody>
          <a:bodyPr wrap="square">
            <a:spAutoFit/>
          </a:bodyPr>
          <a:lstStyle/>
          <a:p>
            <a:r>
              <a:rPr lang="it-IT" sz="1800" b="1" dirty="0">
                <a:solidFill>
                  <a:srgbClr val="FFC000"/>
                </a:solidFill>
              </a:rPr>
              <a:t>MD, Specialista in Nefrologia, PhD in </a:t>
            </a:r>
            <a:r>
              <a:rPr lang="it-IT" b="1" dirty="0" err="1">
                <a:solidFill>
                  <a:srgbClr val="FFC000"/>
                </a:solidFill>
              </a:rPr>
              <a:t>T</a:t>
            </a:r>
            <a:r>
              <a:rPr lang="it-IT" sz="1800" b="1" dirty="0" err="1">
                <a:solidFill>
                  <a:srgbClr val="FFC000"/>
                </a:solidFill>
              </a:rPr>
              <a:t>ranslational</a:t>
            </a:r>
            <a:r>
              <a:rPr lang="it-IT" sz="1800" b="1" dirty="0">
                <a:solidFill>
                  <a:srgbClr val="FFC000"/>
                </a:solidFill>
              </a:rPr>
              <a:t> </a:t>
            </a:r>
            <a:r>
              <a:rPr lang="it-IT" b="1" dirty="0" err="1">
                <a:solidFill>
                  <a:srgbClr val="FFC000"/>
                </a:solidFill>
              </a:rPr>
              <a:t>M</a:t>
            </a:r>
            <a:r>
              <a:rPr lang="it-IT" sz="1800" b="1" dirty="0" err="1">
                <a:solidFill>
                  <a:srgbClr val="FFC000"/>
                </a:solidFill>
              </a:rPr>
              <a:t>olecular</a:t>
            </a:r>
            <a:r>
              <a:rPr lang="it-IT" sz="1800" b="1" dirty="0">
                <a:solidFill>
                  <a:srgbClr val="FFC000"/>
                </a:solidFill>
              </a:rPr>
              <a:t> </a:t>
            </a:r>
            <a:r>
              <a:rPr lang="it-IT" b="1" dirty="0">
                <a:solidFill>
                  <a:srgbClr val="FFC000"/>
                </a:solidFill>
              </a:rPr>
              <a:t>M</a:t>
            </a:r>
            <a:r>
              <a:rPr lang="it-IT" sz="1800" b="1" dirty="0">
                <a:solidFill>
                  <a:srgbClr val="FFC000"/>
                </a:solidFill>
              </a:rPr>
              <a:t>edicine and Surgery, Abilitazione Scientifica Nazionale per il ruolo di Professore </a:t>
            </a:r>
            <a:r>
              <a:rPr lang="it-IT" b="1" dirty="0">
                <a:solidFill>
                  <a:srgbClr val="FFC000"/>
                </a:solidFill>
              </a:rPr>
              <a:t>A</a:t>
            </a:r>
            <a:r>
              <a:rPr lang="it-IT" sz="1800" b="1" dirty="0">
                <a:solidFill>
                  <a:srgbClr val="FFC000"/>
                </a:solidFill>
              </a:rPr>
              <a:t>ssociato </a:t>
            </a:r>
            <a:r>
              <a:rPr lang="it-IT" b="1" dirty="0">
                <a:solidFill>
                  <a:srgbClr val="FFC000"/>
                </a:solidFill>
              </a:rPr>
              <a:t>S</a:t>
            </a:r>
            <a:r>
              <a:rPr lang="it-IT" sz="1800" b="1" dirty="0">
                <a:solidFill>
                  <a:srgbClr val="FFC000"/>
                </a:solidFill>
              </a:rPr>
              <a:t>ettore 06/D2</a:t>
            </a:r>
          </a:p>
          <a:p>
            <a:r>
              <a:rPr lang="it-IT" sz="1800" b="1" dirty="0">
                <a:solidFill>
                  <a:srgbClr val="FFC000"/>
                </a:solidFill>
              </a:rPr>
              <a:t>Endocrinologia, Nefrologia e Scienze dell’Alimentazione e del Benessere.</a:t>
            </a:r>
          </a:p>
        </p:txBody>
      </p:sp>
      <p:sp>
        <p:nvSpPr>
          <p:cNvPr id="2" name="Segnaposto numero diapositiva 1">
            <a:extLst>
              <a:ext uri="{FF2B5EF4-FFF2-40B4-BE49-F238E27FC236}">
                <a16:creationId xmlns:a16="http://schemas.microsoft.com/office/drawing/2014/main" id="{5EE1A5FF-A856-9954-C2E7-DFADC0F6BC42}"/>
              </a:ext>
            </a:extLst>
          </p:cNvPr>
          <p:cNvSpPr>
            <a:spLocks noGrp="1"/>
          </p:cNvSpPr>
          <p:nvPr>
            <p:ph type="sldNum" sz="quarter" idx="12"/>
          </p:nvPr>
        </p:nvSpPr>
        <p:spPr/>
        <p:txBody>
          <a:bodyPr/>
          <a:lstStyle/>
          <a:p>
            <a:pPr rtl="0"/>
            <a:fld id="{3A98EE3D-8CD1-4C3F-BD1C-C98C9596463C}" type="slidenum">
              <a:rPr lang="it-IT" noProof="0" smtClean="0"/>
              <a:t>1</a:t>
            </a:fld>
            <a:endParaRPr lang="it-IT" noProof="0" dirty="0"/>
          </a:p>
        </p:txBody>
      </p:sp>
    </p:spTree>
    <p:extLst>
      <p:ext uri="{BB962C8B-B14F-4D97-AF65-F5344CB8AC3E}">
        <p14:creationId xmlns:p14="http://schemas.microsoft.com/office/powerpoint/2010/main" val="471150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C77E8EE7-282C-DBE8-B163-1D756F01B7AC}"/>
              </a:ext>
            </a:extLst>
          </p:cNvPr>
          <p:cNvPicPr>
            <a:picLocks noChangeAspect="1"/>
          </p:cNvPicPr>
          <p:nvPr/>
        </p:nvPicPr>
        <p:blipFill>
          <a:blip r:embed="rId2"/>
          <a:stretch>
            <a:fillRect/>
          </a:stretch>
        </p:blipFill>
        <p:spPr>
          <a:xfrm>
            <a:off x="250332" y="5102504"/>
            <a:ext cx="3708057" cy="1288717"/>
          </a:xfrm>
          <a:prstGeom prst="rect">
            <a:avLst/>
          </a:prstGeom>
        </p:spPr>
      </p:pic>
      <p:sp>
        <p:nvSpPr>
          <p:cNvPr id="6" name="Title 1">
            <a:extLst>
              <a:ext uri="{FF2B5EF4-FFF2-40B4-BE49-F238E27FC236}">
                <a16:creationId xmlns:a16="http://schemas.microsoft.com/office/drawing/2014/main" id="{6BA282E9-B23D-5961-9CAD-8943341CFF61}"/>
              </a:ext>
            </a:extLst>
          </p:cNvPr>
          <p:cNvSpPr txBox="1">
            <a:spLocks/>
          </p:cNvSpPr>
          <p:nvPr/>
        </p:nvSpPr>
        <p:spPr>
          <a:xfrm>
            <a:off x="1012481" y="1111136"/>
            <a:ext cx="11179519" cy="1658198"/>
          </a:xfrm>
          <a:prstGeom prst="rect">
            <a:avLst/>
          </a:prstGeom>
        </p:spPr>
        <p:txBody>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sz="3600" dirty="0"/>
              <a:t>Filtration Markers in Estimating GFR After Bariatric Surgery</a:t>
            </a:r>
          </a:p>
        </p:txBody>
      </p:sp>
      <p:sp>
        <p:nvSpPr>
          <p:cNvPr id="4" name="CasellaDiTesto 3">
            <a:extLst>
              <a:ext uri="{FF2B5EF4-FFF2-40B4-BE49-F238E27FC236}">
                <a16:creationId xmlns:a16="http://schemas.microsoft.com/office/drawing/2014/main" id="{35063730-D7EC-35D6-8E98-4F1603D37DB5}"/>
              </a:ext>
            </a:extLst>
          </p:cNvPr>
          <p:cNvSpPr txBox="1"/>
          <p:nvPr/>
        </p:nvSpPr>
        <p:spPr>
          <a:xfrm>
            <a:off x="250332" y="2136338"/>
            <a:ext cx="11477842" cy="923330"/>
          </a:xfrm>
          <a:prstGeom prst="rect">
            <a:avLst/>
          </a:prstGeom>
          <a:noFill/>
        </p:spPr>
        <p:txBody>
          <a:bodyPr wrap="square">
            <a:spAutoFit/>
          </a:bodyPr>
          <a:lstStyle/>
          <a:p>
            <a:pPr>
              <a:spcBef>
                <a:spcPts val="2000"/>
              </a:spcBef>
              <a:spcAft>
                <a:spcPts val="2000"/>
              </a:spcAft>
            </a:pPr>
            <a:r>
              <a:rPr lang="en-US" u="sng" dirty="0">
                <a:solidFill>
                  <a:srgbClr val="212121"/>
                </a:solidFill>
                <a:highlight>
                  <a:srgbClr val="FFFFFF"/>
                </a:highlight>
                <a:latin typeface="Cambria" panose="02040503050406030204" pitchFamily="18" charset="0"/>
              </a:rPr>
              <a:t>There are important limitations of all observational studies of kidney disease and bariatric surgery, including potential residual confounding and the use of creatinine-based eGFR, which correlates with muscle mass. Massive</a:t>
            </a:r>
            <a:r>
              <a:rPr lang="en-US" b="0" i="0" dirty="0">
                <a:solidFill>
                  <a:srgbClr val="212121"/>
                </a:solidFill>
                <a:effectLst/>
                <a:highlight>
                  <a:srgbClr val="FFFFFF"/>
                </a:highlight>
                <a:latin typeface="Cambria" panose="02040503050406030204" pitchFamily="18" charset="0"/>
              </a:rPr>
              <a:t> weight loss might result in overestimation of eGFR after bariatric surgery. </a:t>
            </a:r>
          </a:p>
        </p:txBody>
      </p:sp>
      <p:sp>
        <p:nvSpPr>
          <p:cNvPr id="8" name="CasellaDiTesto 7">
            <a:extLst>
              <a:ext uri="{FF2B5EF4-FFF2-40B4-BE49-F238E27FC236}">
                <a16:creationId xmlns:a16="http://schemas.microsoft.com/office/drawing/2014/main" id="{CAE947A8-D954-0589-6E7C-008C03D9C9AB}"/>
              </a:ext>
            </a:extLst>
          </p:cNvPr>
          <p:cNvSpPr txBox="1"/>
          <p:nvPr/>
        </p:nvSpPr>
        <p:spPr>
          <a:xfrm>
            <a:off x="250331" y="3105634"/>
            <a:ext cx="11279059" cy="1754326"/>
          </a:xfrm>
          <a:prstGeom prst="rect">
            <a:avLst/>
          </a:prstGeom>
          <a:noFill/>
        </p:spPr>
        <p:txBody>
          <a:bodyPr wrap="square">
            <a:spAutoFit/>
          </a:bodyPr>
          <a:lstStyle/>
          <a:p>
            <a:pPr>
              <a:spcBef>
                <a:spcPts val="2000"/>
              </a:spcBef>
              <a:spcAft>
                <a:spcPts val="2000"/>
              </a:spcAft>
            </a:pPr>
            <a:r>
              <a:rPr lang="en-US" b="0" i="0" dirty="0">
                <a:solidFill>
                  <a:srgbClr val="212121"/>
                </a:solidFill>
                <a:effectLst/>
                <a:highlight>
                  <a:srgbClr val="FFFFFF"/>
                </a:highlight>
                <a:latin typeface="Cambria" panose="02040503050406030204" pitchFamily="18" charset="0"/>
              </a:rPr>
              <a:t>Friedman </a:t>
            </a:r>
            <a:r>
              <a:rPr lang="en-US" b="0" i="1" dirty="0">
                <a:solidFill>
                  <a:srgbClr val="212121"/>
                </a:solidFill>
                <a:effectLst/>
                <a:highlight>
                  <a:srgbClr val="FFFFFF"/>
                </a:highlight>
                <a:latin typeface="Cambria" panose="02040503050406030204" pitchFamily="18" charset="0"/>
              </a:rPr>
              <a:t>et al.</a:t>
            </a:r>
            <a:r>
              <a:rPr lang="en-US" b="0" i="0" dirty="0">
                <a:solidFill>
                  <a:srgbClr val="212121"/>
                </a:solidFill>
                <a:effectLst/>
                <a:highlight>
                  <a:srgbClr val="FFFFFF"/>
                </a:highlight>
                <a:latin typeface="Cambria" panose="02040503050406030204" pitchFamily="18" charset="0"/>
              </a:rPr>
              <a:t> measured GFR by iothalamate clearance, serum creatinine, and cystatin C in 33 patients with normal or supranormal kidney function.</a:t>
            </a:r>
            <a:r>
              <a:rPr lang="en-US" b="0" i="0" u="sng" baseline="30000" dirty="0">
                <a:solidFill>
                  <a:srgbClr val="376FAA"/>
                </a:solidFill>
                <a:effectLst/>
                <a:highlight>
                  <a:srgbClr val="FFFFFF"/>
                </a:highlight>
                <a:latin typeface="Cambria" panose="02040503050406030204" pitchFamily="18" charset="0"/>
              </a:rPr>
              <a:t> </a:t>
            </a:r>
            <a:r>
              <a:rPr lang="en-US" b="0" i="0" dirty="0">
                <a:solidFill>
                  <a:srgbClr val="212121"/>
                </a:solidFill>
                <a:effectLst/>
                <a:highlight>
                  <a:srgbClr val="FFFFFF"/>
                </a:highlight>
                <a:latin typeface="Cambria" panose="02040503050406030204" pitchFamily="18" charset="0"/>
              </a:rPr>
              <a:t>Cystatin C correlated better with </a:t>
            </a:r>
            <a:r>
              <a:rPr lang="en-US" b="0" i="0" dirty="0" err="1">
                <a:solidFill>
                  <a:srgbClr val="212121"/>
                </a:solidFill>
                <a:effectLst/>
                <a:highlight>
                  <a:srgbClr val="FFFFFF"/>
                </a:highlight>
                <a:latin typeface="Cambria" panose="02040503050406030204" pitchFamily="18" charset="0"/>
              </a:rPr>
              <a:t>mGFR</a:t>
            </a:r>
            <a:r>
              <a:rPr lang="en-US" b="0" i="0" dirty="0">
                <a:solidFill>
                  <a:srgbClr val="212121"/>
                </a:solidFill>
                <a:effectLst/>
                <a:highlight>
                  <a:srgbClr val="FFFFFF"/>
                </a:highlight>
                <a:latin typeface="Cambria" panose="02040503050406030204" pitchFamily="18" charset="0"/>
              </a:rPr>
              <a:t> than creatinine both before and after surgery, although neither had very good accuracy in estimating GFR alone. </a:t>
            </a:r>
            <a:r>
              <a:rPr lang="en-US" b="0" i="0" u="sng" dirty="0">
                <a:solidFill>
                  <a:srgbClr val="212121"/>
                </a:solidFill>
                <a:effectLst/>
                <a:highlight>
                  <a:srgbClr val="FFFFFF"/>
                </a:highlight>
                <a:latin typeface="Cambria" panose="02040503050406030204" pitchFamily="18" charset="0"/>
              </a:rPr>
              <a:t>Use of the Chronic Kidney Disease Epidemiology Collaboration (CKD-EPI) combined creatinine-cystatin C equation estimated GFR within 30% of </a:t>
            </a:r>
            <a:r>
              <a:rPr lang="en-US" b="0" i="0" u="sng" dirty="0" err="1">
                <a:solidFill>
                  <a:srgbClr val="212121"/>
                </a:solidFill>
                <a:effectLst/>
                <a:highlight>
                  <a:srgbClr val="FFFFFF"/>
                </a:highlight>
                <a:latin typeface="Cambria" panose="02040503050406030204" pitchFamily="18" charset="0"/>
              </a:rPr>
              <a:t>mGFR</a:t>
            </a:r>
            <a:r>
              <a:rPr lang="en-US" b="0" i="0" u="sng" dirty="0">
                <a:solidFill>
                  <a:srgbClr val="212121"/>
                </a:solidFill>
                <a:effectLst/>
                <a:highlight>
                  <a:srgbClr val="FFFFFF"/>
                </a:highlight>
                <a:latin typeface="Cambria" panose="02040503050406030204" pitchFamily="18" charset="0"/>
              </a:rPr>
              <a:t> more than 80% of the time before and after surgery.</a:t>
            </a:r>
            <a:r>
              <a:rPr lang="en-US" b="0" i="0" dirty="0">
                <a:solidFill>
                  <a:srgbClr val="212121"/>
                </a:solidFill>
                <a:effectLst/>
                <a:highlight>
                  <a:srgbClr val="FFFFFF"/>
                </a:highlight>
                <a:latin typeface="Cambria" panose="02040503050406030204" pitchFamily="18" charset="0"/>
              </a:rPr>
              <a:t> This suggests that the use of multiple filtration markers could be beneficial in future research studying kidney function changes after bariatric surgery.</a:t>
            </a:r>
          </a:p>
        </p:txBody>
      </p:sp>
      <p:sp>
        <p:nvSpPr>
          <p:cNvPr id="9" name="Segnaposto numero diapositiva 8">
            <a:extLst>
              <a:ext uri="{FF2B5EF4-FFF2-40B4-BE49-F238E27FC236}">
                <a16:creationId xmlns:a16="http://schemas.microsoft.com/office/drawing/2014/main" id="{D4F75A69-9169-7C72-3CE6-D954876A75F2}"/>
              </a:ext>
            </a:extLst>
          </p:cNvPr>
          <p:cNvSpPr>
            <a:spLocks noGrp="1"/>
          </p:cNvSpPr>
          <p:nvPr>
            <p:ph type="sldNum" sz="quarter" idx="12"/>
          </p:nvPr>
        </p:nvSpPr>
        <p:spPr/>
        <p:txBody>
          <a:bodyPr/>
          <a:lstStyle/>
          <a:p>
            <a:pPr rtl="0"/>
            <a:fld id="{3A98EE3D-8CD1-4C3F-BD1C-C98C9596463C}" type="slidenum">
              <a:rPr lang="it-IT" noProof="0" smtClean="0"/>
              <a:pPr rtl="0"/>
              <a:t>10</a:t>
            </a:fld>
            <a:endParaRPr lang="it-IT" noProof="0" dirty="0"/>
          </a:p>
        </p:txBody>
      </p:sp>
      <p:sp>
        <p:nvSpPr>
          <p:cNvPr id="10" name="CasellaDiTesto 9">
            <a:extLst>
              <a:ext uri="{FF2B5EF4-FFF2-40B4-BE49-F238E27FC236}">
                <a16:creationId xmlns:a16="http://schemas.microsoft.com/office/drawing/2014/main" id="{7901E6E9-A74E-9AEC-2C60-A989E64DF97C}"/>
              </a:ext>
            </a:extLst>
          </p:cNvPr>
          <p:cNvSpPr txBox="1"/>
          <p:nvPr/>
        </p:nvSpPr>
        <p:spPr>
          <a:xfrm>
            <a:off x="0" y="6390265"/>
            <a:ext cx="2425148" cy="369332"/>
          </a:xfrm>
          <a:prstGeom prst="rect">
            <a:avLst/>
          </a:prstGeom>
          <a:noFill/>
        </p:spPr>
        <p:txBody>
          <a:bodyPr wrap="square" rtlCol="0">
            <a:spAutoFit/>
          </a:bodyPr>
          <a:lstStyle/>
          <a:p>
            <a:r>
              <a:rPr lang="it-IT" dirty="0"/>
              <a:t>Dott. Guido Gembillo</a:t>
            </a:r>
          </a:p>
        </p:txBody>
      </p:sp>
    </p:spTree>
    <p:extLst>
      <p:ext uri="{BB962C8B-B14F-4D97-AF65-F5344CB8AC3E}">
        <p14:creationId xmlns:p14="http://schemas.microsoft.com/office/powerpoint/2010/main" val="27609577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D2B5D42-02E7-689D-DAC2-70D3AC6CD475}"/>
              </a:ext>
            </a:extLst>
          </p:cNvPr>
          <p:cNvSpPr txBox="1">
            <a:spLocks/>
          </p:cNvSpPr>
          <p:nvPr/>
        </p:nvSpPr>
        <p:spPr>
          <a:xfrm>
            <a:off x="1285874" y="542396"/>
            <a:ext cx="10772775" cy="1658198"/>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spcAft>
                <a:spcPts val="600"/>
              </a:spcAft>
            </a:pPr>
            <a:r>
              <a:rPr lang="en-US" dirty="0"/>
              <a:t>Role of BS Kidney Transplantation </a:t>
            </a:r>
          </a:p>
        </p:txBody>
      </p:sp>
      <p:sp>
        <p:nvSpPr>
          <p:cNvPr id="3" name="CasellaDiTesto 2">
            <a:extLst>
              <a:ext uri="{FF2B5EF4-FFF2-40B4-BE49-F238E27FC236}">
                <a16:creationId xmlns:a16="http://schemas.microsoft.com/office/drawing/2014/main" id="{9C989C7D-CC8D-A9E0-07CB-658D09348F1E}"/>
              </a:ext>
            </a:extLst>
          </p:cNvPr>
          <p:cNvSpPr txBox="1"/>
          <p:nvPr/>
        </p:nvSpPr>
        <p:spPr>
          <a:xfrm>
            <a:off x="676656" y="2011680"/>
            <a:ext cx="6875611" cy="3766185"/>
          </a:xfrm>
          <a:prstGeom prst="rect">
            <a:avLst/>
          </a:prstGeom>
        </p:spPr>
        <p:txBody>
          <a:bodyPr vert="horz" lIns="91440" tIns="45720" rIns="91440" bIns="45720" rtlCol="0">
            <a:normAutofit/>
          </a:bodyPr>
          <a:lstStyle/>
          <a:p>
            <a:pPr>
              <a:lnSpc>
                <a:spcPct val="85000"/>
              </a:lnSpc>
              <a:spcAft>
                <a:spcPts val="600"/>
              </a:spcAft>
              <a:buFont typeface="Arial" pitchFamily="34" charset="0"/>
              <a:buChar char=" "/>
            </a:pPr>
            <a:endParaRPr lang="en-US" dirty="0">
              <a:solidFill>
                <a:schemeClr val="tx1">
                  <a:lumMod val="85000"/>
                  <a:lumOff val="15000"/>
                </a:schemeClr>
              </a:solidFill>
              <a:highlight>
                <a:srgbClr val="FFFFFF"/>
              </a:highlight>
            </a:endParaRPr>
          </a:p>
          <a:p>
            <a:pPr>
              <a:lnSpc>
                <a:spcPct val="85000"/>
              </a:lnSpc>
              <a:spcAft>
                <a:spcPts val="600"/>
              </a:spcAft>
            </a:pPr>
            <a:r>
              <a:rPr lang="en-US" dirty="0">
                <a:solidFill>
                  <a:schemeClr val="tx1">
                    <a:lumMod val="85000"/>
                    <a:lumOff val="15000"/>
                  </a:schemeClr>
                </a:solidFill>
                <a:highlight>
                  <a:srgbClr val="FFFFFF"/>
                </a:highlight>
              </a:rPr>
              <a:t>O</a:t>
            </a:r>
            <a:r>
              <a:rPr lang="en-US" b="0" i="0" dirty="0">
                <a:solidFill>
                  <a:schemeClr val="tx1">
                    <a:lumMod val="85000"/>
                    <a:lumOff val="15000"/>
                  </a:schemeClr>
                </a:solidFill>
                <a:effectLst/>
                <a:highlight>
                  <a:srgbClr val="FFFFFF"/>
                </a:highlight>
              </a:rPr>
              <a:t>besity may be an obstacle in qualifying for kidney transplantation. Both donors and transplant recipients may be disqualified due to excess body weight. </a:t>
            </a:r>
          </a:p>
          <a:p>
            <a:pPr>
              <a:lnSpc>
                <a:spcPct val="85000"/>
              </a:lnSpc>
              <a:spcAft>
                <a:spcPts val="600"/>
              </a:spcAft>
            </a:pPr>
            <a:r>
              <a:rPr lang="en-US" b="0" i="0" dirty="0">
                <a:solidFill>
                  <a:schemeClr val="tx1">
                    <a:lumMod val="85000"/>
                    <a:lumOff val="15000"/>
                  </a:schemeClr>
                </a:solidFill>
                <a:effectLst/>
                <a:highlight>
                  <a:srgbClr val="FFFFFF"/>
                </a:highlight>
              </a:rPr>
              <a:t>The body weight cut-offs that qualify for transplantation depend on the principles of the treatment center and the individual state of health of the patient. In most centers, </a:t>
            </a:r>
            <a:r>
              <a:rPr lang="en-US" dirty="0">
                <a:solidFill>
                  <a:schemeClr val="tx1">
                    <a:lumMod val="85000"/>
                    <a:lumOff val="15000"/>
                  </a:schemeClr>
                </a:solidFill>
                <a:highlight>
                  <a:srgbClr val="FFFFFF"/>
                </a:highlight>
              </a:rPr>
              <a:t>BMI</a:t>
            </a:r>
            <a:r>
              <a:rPr lang="en-US" b="0" i="0" dirty="0">
                <a:solidFill>
                  <a:schemeClr val="tx1">
                    <a:lumMod val="85000"/>
                    <a:lumOff val="15000"/>
                  </a:schemeClr>
                </a:solidFill>
                <a:effectLst/>
                <a:highlight>
                  <a:srgbClr val="FFFFFF"/>
                </a:highlight>
              </a:rPr>
              <a:t> over 40 kg/m</a:t>
            </a:r>
            <a:r>
              <a:rPr lang="en-US" b="0" i="0" baseline="30000" dirty="0">
                <a:solidFill>
                  <a:schemeClr val="tx1">
                    <a:lumMod val="85000"/>
                    <a:lumOff val="15000"/>
                  </a:schemeClr>
                </a:solidFill>
                <a:effectLst/>
                <a:highlight>
                  <a:srgbClr val="FFFFFF"/>
                </a:highlight>
              </a:rPr>
              <a:t>2</a:t>
            </a:r>
            <a:r>
              <a:rPr lang="en-US" b="0" i="0" dirty="0">
                <a:solidFill>
                  <a:schemeClr val="tx1">
                    <a:lumMod val="85000"/>
                    <a:lumOff val="15000"/>
                  </a:schemeClr>
                </a:solidFill>
                <a:effectLst/>
                <a:highlight>
                  <a:srgbClr val="FFFFFF"/>
                </a:highlight>
              </a:rPr>
              <a:t> is a contraindication to the procedure, and over 35 kg/m</a:t>
            </a:r>
            <a:r>
              <a:rPr lang="en-US" b="0" i="0" baseline="30000" dirty="0">
                <a:solidFill>
                  <a:schemeClr val="tx1">
                    <a:lumMod val="85000"/>
                    <a:lumOff val="15000"/>
                  </a:schemeClr>
                </a:solidFill>
                <a:effectLst/>
                <a:highlight>
                  <a:srgbClr val="FFFFFF"/>
                </a:highlight>
              </a:rPr>
              <a:t>2</a:t>
            </a:r>
            <a:r>
              <a:rPr lang="en-US" b="0" i="0" dirty="0">
                <a:solidFill>
                  <a:schemeClr val="tx1">
                    <a:lumMod val="85000"/>
                    <a:lumOff val="15000"/>
                  </a:schemeClr>
                </a:solidFill>
                <a:effectLst/>
                <a:highlight>
                  <a:srgbClr val="FFFFFF"/>
                </a:highlight>
              </a:rPr>
              <a:t> is a relative contraindication. </a:t>
            </a:r>
          </a:p>
          <a:p>
            <a:pPr>
              <a:lnSpc>
                <a:spcPct val="85000"/>
              </a:lnSpc>
              <a:spcAft>
                <a:spcPts val="600"/>
              </a:spcAft>
              <a:buFont typeface="Arial" pitchFamily="34" charset="0"/>
              <a:buChar char=" "/>
            </a:pPr>
            <a:r>
              <a:rPr lang="en-US" b="0" i="0" dirty="0">
                <a:solidFill>
                  <a:schemeClr val="tx1">
                    <a:lumMod val="85000"/>
                    <a:lumOff val="15000"/>
                  </a:schemeClr>
                </a:solidFill>
                <a:effectLst/>
                <a:highlight>
                  <a:srgbClr val="FFFFFF"/>
                </a:highlight>
              </a:rPr>
              <a:t>The number of kidney transplant recipients with a BMI over 30 kg/m</a:t>
            </a:r>
            <a:r>
              <a:rPr lang="en-US" b="0" i="0" baseline="30000" dirty="0">
                <a:solidFill>
                  <a:schemeClr val="tx1">
                    <a:lumMod val="85000"/>
                    <a:lumOff val="15000"/>
                  </a:schemeClr>
                </a:solidFill>
                <a:effectLst/>
                <a:highlight>
                  <a:srgbClr val="FFFFFF"/>
                </a:highlight>
              </a:rPr>
              <a:t>2</a:t>
            </a:r>
            <a:r>
              <a:rPr lang="en-US" b="0" i="0" dirty="0">
                <a:solidFill>
                  <a:schemeClr val="tx1">
                    <a:lumMod val="85000"/>
                    <a:lumOff val="15000"/>
                  </a:schemeClr>
                </a:solidFill>
                <a:effectLst/>
                <a:highlight>
                  <a:srgbClr val="FFFFFF"/>
                </a:highlight>
              </a:rPr>
              <a:t> doubles every 15 years. </a:t>
            </a:r>
            <a:r>
              <a:rPr lang="en-US" b="1" i="0" dirty="0">
                <a:solidFill>
                  <a:schemeClr val="tx1">
                    <a:lumMod val="85000"/>
                    <a:lumOff val="15000"/>
                  </a:schemeClr>
                </a:solidFill>
                <a:effectLst/>
                <a:highlight>
                  <a:srgbClr val="FFFFFF"/>
                </a:highlight>
              </a:rPr>
              <a:t>Obesity during transplantation is associated with poorer perioperative outcomes in terms of length of surgery and hospitalization, wound infections, delayed graft function, incisional hernia, and other complications.</a:t>
            </a:r>
            <a:endParaRPr lang="en-US" b="1" dirty="0">
              <a:solidFill>
                <a:schemeClr val="tx1">
                  <a:lumMod val="85000"/>
                  <a:lumOff val="15000"/>
                </a:schemeClr>
              </a:solidFill>
            </a:endParaRPr>
          </a:p>
        </p:txBody>
      </p:sp>
      <p:pic>
        <p:nvPicPr>
          <p:cNvPr id="2050" name="Picture 2">
            <a:extLst>
              <a:ext uri="{FF2B5EF4-FFF2-40B4-BE49-F238E27FC236}">
                <a16:creationId xmlns:a16="http://schemas.microsoft.com/office/drawing/2014/main" id="{BBB8EB6D-9FA9-B53C-58A6-5FEF1A9AD16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026499" y="3209357"/>
            <a:ext cx="3383936" cy="1370829"/>
          </a:xfrm>
          <a:prstGeom prst="rect">
            <a:avLst/>
          </a:prstGeom>
          <a:noFill/>
          <a:extLst>
            <a:ext uri="{909E8E84-426E-40DD-AFC4-6F175D3DCCD1}">
              <a14:hiddenFill xmlns:a14="http://schemas.microsoft.com/office/drawing/2010/main">
                <a:solidFill>
                  <a:srgbClr val="FFFFFF"/>
                </a:solidFill>
              </a14:hiddenFill>
            </a:ext>
          </a:extLst>
        </p:spPr>
      </p:pic>
      <p:pic>
        <p:nvPicPr>
          <p:cNvPr id="2" name="Immagine 1">
            <a:extLst>
              <a:ext uri="{FF2B5EF4-FFF2-40B4-BE49-F238E27FC236}">
                <a16:creationId xmlns:a16="http://schemas.microsoft.com/office/drawing/2014/main" id="{AC21CCCE-1519-D261-D5DC-5E691A26BDB6}"/>
              </a:ext>
            </a:extLst>
          </p:cNvPr>
          <p:cNvPicPr>
            <a:picLocks noChangeAspect="1"/>
          </p:cNvPicPr>
          <p:nvPr/>
        </p:nvPicPr>
        <p:blipFill>
          <a:blip r:embed="rId3"/>
          <a:stretch>
            <a:fillRect/>
          </a:stretch>
        </p:blipFill>
        <p:spPr>
          <a:xfrm>
            <a:off x="8026499" y="4882208"/>
            <a:ext cx="3798137" cy="1542422"/>
          </a:xfrm>
          <a:prstGeom prst="rect">
            <a:avLst/>
          </a:prstGeom>
        </p:spPr>
      </p:pic>
      <p:sp>
        <p:nvSpPr>
          <p:cNvPr id="4" name="Segnaposto numero diapositiva 3">
            <a:extLst>
              <a:ext uri="{FF2B5EF4-FFF2-40B4-BE49-F238E27FC236}">
                <a16:creationId xmlns:a16="http://schemas.microsoft.com/office/drawing/2014/main" id="{46EBC14A-35B6-C093-CD6B-32BEBE18F7B2}"/>
              </a:ext>
            </a:extLst>
          </p:cNvPr>
          <p:cNvSpPr>
            <a:spLocks noGrp="1"/>
          </p:cNvSpPr>
          <p:nvPr>
            <p:ph type="sldNum" sz="quarter" idx="12"/>
          </p:nvPr>
        </p:nvSpPr>
        <p:spPr/>
        <p:txBody>
          <a:bodyPr/>
          <a:lstStyle/>
          <a:p>
            <a:pPr rtl="0"/>
            <a:fld id="{3A98EE3D-8CD1-4C3F-BD1C-C98C9596463C}" type="slidenum">
              <a:rPr lang="it-IT" noProof="0" smtClean="0"/>
              <a:pPr rtl="0"/>
              <a:t>11</a:t>
            </a:fld>
            <a:endParaRPr lang="it-IT" noProof="0" dirty="0"/>
          </a:p>
        </p:txBody>
      </p:sp>
      <p:sp>
        <p:nvSpPr>
          <p:cNvPr id="7" name="CasellaDiTesto 6">
            <a:extLst>
              <a:ext uri="{FF2B5EF4-FFF2-40B4-BE49-F238E27FC236}">
                <a16:creationId xmlns:a16="http://schemas.microsoft.com/office/drawing/2014/main" id="{48F28D6F-4BB0-2285-AA39-9BCB9488305A}"/>
              </a:ext>
            </a:extLst>
          </p:cNvPr>
          <p:cNvSpPr txBox="1"/>
          <p:nvPr/>
        </p:nvSpPr>
        <p:spPr>
          <a:xfrm>
            <a:off x="0" y="6390265"/>
            <a:ext cx="2425148" cy="369332"/>
          </a:xfrm>
          <a:prstGeom prst="rect">
            <a:avLst/>
          </a:prstGeom>
          <a:noFill/>
        </p:spPr>
        <p:txBody>
          <a:bodyPr wrap="square" rtlCol="0">
            <a:spAutoFit/>
          </a:bodyPr>
          <a:lstStyle/>
          <a:p>
            <a:r>
              <a:rPr lang="it-IT" dirty="0"/>
              <a:t>Dott. Guido Gembillo</a:t>
            </a:r>
          </a:p>
        </p:txBody>
      </p:sp>
    </p:spTree>
    <p:extLst>
      <p:ext uri="{BB962C8B-B14F-4D97-AF65-F5344CB8AC3E}">
        <p14:creationId xmlns:p14="http://schemas.microsoft.com/office/powerpoint/2010/main" val="26871044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F3653C96-4ECD-E49A-69E2-17373666CD33}"/>
              </a:ext>
            </a:extLst>
          </p:cNvPr>
          <p:cNvSpPr txBox="1"/>
          <p:nvPr/>
        </p:nvSpPr>
        <p:spPr>
          <a:xfrm>
            <a:off x="865465" y="2648622"/>
            <a:ext cx="10919791" cy="1754326"/>
          </a:xfrm>
          <a:prstGeom prst="rect">
            <a:avLst/>
          </a:prstGeom>
          <a:noFill/>
        </p:spPr>
        <p:txBody>
          <a:bodyPr wrap="square">
            <a:spAutoFit/>
          </a:bodyPr>
          <a:lstStyle/>
          <a:p>
            <a:r>
              <a:rPr lang="en-US" b="0" i="0" dirty="0">
                <a:solidFill>
                  <a:srgbClr val="212121"/>
                </a:solidFill>
                <a:effectLst/>
                <a:highlight>
                  <a:srgbClr val="FFFFFF"/>
                </a:highlight>
                <a:latin typeface="Cambria" panose="02040503050406030204" pitchFamily="18" charset="0"/>
              </a:rPr>
              <a:t>BS is performed on CKD patients treated conservatively, on dialysis, before and after kidney transplantation. Weight loss in the above-mentioned groups of patients brings positive effects. Rapid and sustained weight loss due to BS enables patients with ESRD to stop dialysis treatment and receive a transplant. Additionally, pre-transplant metabolic surgery may reduce the risk of mortality and graft failure. </a:t>
            </a:r>
            <a:r>
              <a:rPr lang="en-US" b="1" i="0" dirty="0">
                <a:solidFill>
                  <a:srgbClr val="212121"/>
                </a:solidFill>
                <a:effectLst/>
                <a:highlight>
                  <a:srgbClr val="FFFFFF"/>
                </a:highlight>
                <a:latin typeface="Cambria" panose="02040503050406030204" pitchFamily="18" charset="0"/>
              </a:rPr>
              <a:t>On the other hand, it increases the pool of people who can donate an organ. </a:t>
            </a:r>
            <a:r>
              <a:rPr lang="en-US" b="0" i="0" dirty="0">
                <a:solidFill>
                  <a:srgbClr val="212121"/>
                </a:solidFill>
                <a:effectLst/>
                <a:highlight>
                  <a:srgbClr val="FFFFFF"/>
                </a:highlight>
                <a:latin typeface="Cambria" panose="02040503050406030204" pitchFamily="18" charset="0"/>
              </a:rPr>
              <a:t>Weight loss slows disease progression in non-dialysis patients.</a:t>
            </a:r>
            <a:endParaRPr lang="it-IT" dirty="0"/>
          </a:p>
        </p:txBody>
      </p:sp>
      <p:pic>
        <p:nvPicPr>
          <p:cNvPr id="5" name="Immagine 4">
            <a:extLst>
              <a:ext uri="{FF2B5EF4-FFF2-40B4-BE49-F238E27FC236}">
                <a16:creationId xmlns:a16="http://schemas.microsoft.com/office/drawing/2014/main" id="{48A40DFF-A1BE-45FF-E6E1-70FF8C89643A}"/>
              </a:ext>
            </a:extLst>
          </p:cNvPr>
          <p:cNvPicPr>
            <a:picLocks noChangeAspect="1"/>
          </p:cNvPicPr>
          <p:nvPr/>
        </p:nvPicPr>
        <p:blipFill>
          <a:blip r:embed="rId2"/>
          <a:stretch>
            <a:fillRect/>
          </a:stretch>
        </p:blipFill>
        <p:spPr>
          <a:xfrm>
            <a:off x="757181" y="4382354"/>
            <a:ext cx="4654996" cy="2007911"/>
          </a:xfrm>
          <a:prstGeom prst="rect">
            <a:avLst/>
          </a:prstGeom>
        </p:spPr>
      </p:pic>
      <p:sp>
        <p:nvSpPr>
          <p:cNvPr id="6" name="Title 1">
            <a:extLst>
              <a:ext uri="{FF2B5EF4-FFF2-40B4-BE49-F238E27FC236}">
                <a16:creationId xmlns:a16="http://schemas.microsoft.com/office/drawing/2014/main" id="{F5BDC114-455F-872C-635C-190206DF8C21}"/>
              </a:ext>
            </a:extLst>
          </p:cNvPr>
          <p:cNvSpPr txBox="1">
            <a:spLocks/>
          </p:cNvSpPr>
          <p:nvPr/>
        </p:nvSpPr>
        <p:spPr>
          <a:xfrm>
            <a:off x="1120765" y="990424"/>
            <a:ext cx="10772775" cy="1658198"/>
          </a:xfrm>
          <a:prstGeom prst="rect">
            <a:avLst/>
          </a:prstGeom>
        </p:spPr>
        <p:txBody>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dirty="0"/>
              <a:t>KTX Candidates </a:t>
            </a:r>
          </a:p>
        </p:txBody>
      </p:sp>
      <p:sp>
        <p:nvSpPr>
          <p:cNvPr id="2" name="Segnaposto numero diapositiva 1">
            <a:extLst>
              <a:ext uri="{FF2B5EF4-FFF2-40B4-BE49-F238E27FC236}">
                <a16:creationId xmlns:a16="http://schemas.microsoft.com/office/drawing/2014/main" id="{B5733A0C-5669-CFF6-C956-D7282DD98994}"/>
              </a:ext>
            </a:extLst>
          </p:cNvPr>
          <p:cNvSpPr>
            <a:spLocks noGrp="1"/>
          </p:cNvSpPr>
          <p:nvPr>
            <p:ph type="sldNum" sz="quarter" idx="12"/>
          </p:nvPr>
        </p:nvSpPr>
        <p:spPr/>
        <p:txBody>
          <a:bodyPr/>
          <a:lstStyle/>
          <a:p>
            <a:pPr rtl="0"/>
            <a:fld id="{3A98EE3D-8CD1-4C3F-BD1C-C98C9596463C}" type="slidenum">
              <a:rPr lang="it-IT" noProof="0" smtClean="0"/>
              <a:pPr rtl="0"/>
              <a:t>12</a:t>
            </a:fld>
            <a:endParaRPr lang="it-IT" noProof="0" dirty="0"/>
          </a:p>
        </p:txBody>
      </p:sp>
      <p:sp>
        <p:nvSpPr>
          <p:cNvPr id="4" name="CasellaDiTesto 3">
            <a:extLst>
              <a:ext uri="{FF2B5EF4-FFF2-40B4-BE49-F238E27FC236}">
                <a16:creationId xmlns:a16="http://schemas.microsoft.com/office/drawing/2014/main" id="{2BC916FB-A257-941C-53F3-B13656D54901}"/>
              </a:ext>
            </a:extLst>
          </p:cNvPr>
          <p:cNvSpPr txBox="1"/>
          <p:nvPr/>
        </p:nvSpPr>
        <p:spPr>
          <a:xfrm>
            <a:off x="0" y="6390265"/>
            <a:ext cx="2425148" cy="369332"/>
          </a:xfrm>
          <a:prstGeom prst="rect">
            <a:avLst/>
          </a:prstGeom>
          <a:noFill/>
        </p:spPr>
        <p:txBody>
          <a:bodyPr wrap="square" rtlCol="0">
            <a:spAutoFit/>
          </a:bodyPr>
          <a:lstStyle/>
          <a:p>
            <a:r>
              <a:rPr lang="it-IT" dirty="0"/>
              <a:t>Dott. Guido Gembillo</a:t>
            </a:r>
          </a:p>
        </p:txBody>
      </p:sp>
    </p:spTree>
    <p:extLst>
      <p:ext uri="{BB962C8B-B14F-4D97-AF65-F5344CB8AC3E}">
        <p14:creationId xmlns:p14="http://schemas.microsoft.com/office/powerpoint/2010/main" val="18800726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988F67F4-821B-5026-9E61-D8A5BE49784D}"/>
              </a:ext>
            </a:extLst>
          </p:cNvPr>
          <p:cNvSpPr txBox="1"/>
          <p:nvPr/>
        </p:nvSpPr>
        <p:spPr>
          <a:xfrm>
            <a:off x="923754" y="1837492"/>
            <a:ext cx="9757497" cy="3016210"/>
          </a:xfrm>
          <a:prstGeom prst="rect">
            <a:avLst/>
          </a:prstGeom>
          <a:noFill/>
        </p:spPr>
        <p:txBody>
          <a:bodyPr wrap="square">
            <a:spAutoFit/>
          </a:bodyPr>
          <a:lstStyle/>
          <a:p>
            <a:pPr algn="l"/>
            <a:r>
              <a:rPr lang="en-US" sz="1900" b="0" i="0" dirty="0">
                <a:solidFill>
                  <a:srgbClr val="505050"/>
                </a:solidFill>
                <a:effectLst/>
                <a:highlight>
                  <a:srgbClr val="FFFFFF"/>
                </a:highlight>
                <a:latin typeface="+mj-lt"/>
              </a:rPr>
              <a:t>SG has an overall </a:t>
            </a:r>
            <a:r>
              <a:rPr lang="en-US" sz="1900" b="1" i="0" dirty="0">
                <a:solidFill>
                  <a:srgbClr val="505050"/>
                </a:solidFill>
                <a:effectLst/>
                <a:highlight>
                  <a:srgbClr val="FFFFFF"/>
                </a:highlight>
                <a:latin typeface="+mj-lt"/>
              </a:rPr>
              <a:t>low post-procedure mortality rate</a:t>
            </a:r>
            <a:r>
              <a:rPr lang="en-US" sz="1900" b="0" i="0" dirty="0">
                <a:solidFill>
                  <a:srgbClr val="505050"/>
                </a:solidFill>
                <a:effectLst/>
                <a:highlight>
                  <a:srgbClr val="FFFFFF"/>
                </a:highlight>
                <a:latin typeface="+mj-lt"/>
              </a:rPr>
              <a:t>, albeit higher than in the general bariatric population (0.7% vs 0.3% 30-day mortality risk on patients on HD vs not, respectively; </a:t>
            </a:r>
            <a:r>
              <a:rPr lang="en-US" sz="1900" b="0" i="1" dirty="0">
                <a:solidFill>
                  <a:srgbClr val="505050"/>
                </a:solidFill>
                <a:effectLst/>
                <a:highlight>
                  <a:srgbClr val="FFFFFF"/>
                </a:highlight>
                <a:latin typeface="+mj-lt"/>
              </a:rPr>
              <a:t>P</a:t>
            </a:r>
            <a:r>
              <a:rPr lang="en-US" sz="1900" b="0" i="0" dirty="0">
                <a:solidFill>
                  <a:srgbClr val="505050"/>
                </a:solidFill>
                <a:effectLst/>
                <a:highlight>
                  <a:srgbClr val="FFFFFF"/>
                </a:highlight>
                <a:latin typeface="+mj-lt"/>
              </a:rPr>
              <a:t> = .02).</a:t>
            </a:r>
          </a:p>
          <a:p>
            <a:pPr algn="l"/>
            <a:r>
              <a:rPr lang="en-US" sz="1900" b="0" i="0" dirty="0">
                <a:solidFill>
                  <a:srgbClr val="505050"/>
                </a:solidFill>
                <a:effectLst/>
                <a:highlight>
                  <a:srgbClr val="FFFFFF"/>
                </a:highlight>
                <a:latin typeface="+mj-lt"/>
              </a:rPr>
              <a:t>Importantly, however, the risk of death is 47% higher among the patients with CKD stage 5D in the first year post-procedure compared with well-matched non-SG controls. </a:t>
            </a:r>
            <a:r>
              <a:rPr lang="en-US" sz="1900" b="0" i="0" u="sng" dirty="0">
                <a:solidFill>
                  <a:srgbClr val="505050"/>
                </a:solidFill>
                <a:effectLst/>
                <a:highlight>
                  <a:srgbClr val="FFFFFF"/>
                </a:highlight>
                <a:latin typeface="+mj-lt"/>
              </a:rPr>
              <a:t>Although the mortality risk subsequently improves, better outcomes are mainly, but not exclusively, driven by the higher KT rates.</a:t>
            </a:r>
          </a:p>
          <a:p>
            <a:pPr algn="l"/>
            <a:r>
              <a:rPr lang="en-US" sz="1900" b="0" i="0" dirty="0">
                <a:solidFill>
                  <a:srgbClr val="505050"/>
                </a:solidFill>
                <a:effectLst/>
                <a:highlight>
                  <a:srgbClr val="FFFFFF"/>
                </a:highlight>
                <a:latin typeface="+mj-lt"/>
              </a:rPr>
              <a:t> </a:t>
            </a:r>
            <a:r>
              <a:rPr lang="en-US" sz="1900" b="0" i="0" u="sng" dirty="0">
                <a:solidFill>
                  <a:srgbClr val="505050"/>
                </a:solidFill>
                <a:effectLst/>
                <a:highlight>
                  <a:srgbClr val="FFFFFF"/>
                </a:highlight>
                <a:latin typeface="+mj-lt"/>
              </a:rPr>
              <a:t>Patients who remain on HD continue to face high mortality risk</a:t>
            </a:r>
            <a:r>
              <a:rPr lang="en-US" sz="1900" b="0" i="0" dirty="0">
                <a:solidFill>
                  <a:srgbClr val="505050"/>
                </a:solidFill>
                <a:effectLst/>
                <a:highlight>
                  <a:srgbClr val="FFFFFF"/>
                </a:highlight>
                <a:latin typeface="+mj-lt"/>
              </a:rPr>
              <a:t> (5-year cumulative incidence of 31.6% in patients post SG vs 44% nonsurgical controls).</a:t>
            </a:r>
          </a:p>
          <a:p>
            <a:r>
              <a:rPr lang="en-US" sz="1900" b="0" i="0" dirty="0">
                <a:solidFill>
                  <a:srgbClr val="505050"/>
                </a:solidFill>
                <a:effectLst/>
                <a:highlight>
                  <a:srgbClr val="FFFFFF"/>
                </a:highlight>
                <a:latin typeface="+mj-lt"/>
              </a:rPr>
              <a:t> Improving the overall health of these patients may lead to lower mortality and, subsequently, even higher transplant rates. </a:t>
            </a:r>
            <a:endParaRPr lang="it-IT" sz="1900" dirty="0">
              <a:latin typeface="+mj-lt"/>
            </a:endParaRPr>
          </a:p>
        </p:txBody>
      </p:sp>
      <p:pic>
        <p:nvPicPr>
          <p:cNvPr id="5" name="Immagine 4">
            <a:extLst>
              <a:ext uri="{FF2B5EF4-FFF2-40B4-BE49-F238E27FC236}">
                <a16:creationId xmlns:a16="http://schemas.microsoft.com/office/drawing/2014/main" id="{150AA019-6BAF-07AA-41B6-608664923F80}"/>
              </a:ext>
            </a:extLst>
          </p:cNvPr>
          <p:cNvPicPr>
            <a:picLocks noChangeAspect="1"/>
          </p:cNvPicPr>
          <p:nvPr/>
        </p:nvPicPr>
        <p:blipFill>
          <a:blip r:embed="rId2"/>
          <a:stretch>
            <a:fillRect/>
          </a:stretch>
        </p:blipFill>
        <p:spPr>
          <a:xfrm>
            <a:off x="923755" y="4976813"/>
            <a:ext cx="4248490" cy="1724025"/>
          </a:xfrm>
          <a:prstGeom prst="rect">
            <a:avLst/>
          </a:prstGeom>
        </p:spPr>
      </p:pic>
      <p:pic>
        <p:nvPicPr>
          <p:cNvPr id="7" name="Immagine 6">
            <a:extLst>
              <a:ext uri="{FF2B5EF4-FFF2-40B4-BE49-F238E27FC236}">
                <a16:creationId xmlns:a16="http://schemas.microsoft.com/office/drawing/2014/main" id="{9D142D72-A585-A948-2BD7-C26C248A4CC3}"/>
              </a:ext>
            </a:extLst>
          </p:cNvPr>
          <p:cNvPicPr>
            <a:picLocks noChangeAspect="1"/>
          </p:cNvPicPr>
          <p:nvPr/>
        </p:nvPicPr>
        <p:blipFill>
          <a:blip r:embed="rId3"/>
          <a:stretch>
            <a:fillRect/>
          </a:stretch>
        </p:blipFill>
        <p:spPr>
          <a:xfrm>
            <a:off x="5312568" y="4976813"/>
            <a:ext cx="4614863" cy="1480352"/>
          </a:xfrm>
          <a:prstGeom prst="rect">
            <a:avLst/>
          </a:prstGeom>
        </p:spPr>
      </p:pic>
      <p:sp>
        <p:nvSpPr>
          <p:cNvPr id="8" name="Title 1">
            <a:extLst>
              <a:ext uri="{FF2B5EF4-FFF2-40B4-BE49-F238E27FC236}">
                <a16:creationId xmlns:a16="http://schemas.microsoft.com/office/drawing/2014/main" id="{790FB60D-9CF7-2093-28DB-78249F3F1EBF}"/>
              </a:ext>
            </a:extLst>
          </p:cNvPr>
          <p:cNvSpPr txBox="1">
            <a:spLocks/>
          </p:cNvSpPr>
          <p:nvPr/>
        </p:nvSpPr>
        <p:spPr>
          <a:xfrm>
            <a:off x="1120765" y="990424"/>
            <a:ext cx="10772775" cy="1658198"/>
          </a:xfrm>
          <a:prstGeom prst="rect">
            <a:avLst/>
          </a:prstGeom>
        </p:spPr>
        <p:txBody>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dirty="0"/>
              <a:t>BS outcomes in Hemodialysis patients</a:t>
            </a:r>
          </a:p>
        </p:txBody>
      </p:sp>
      <p:sp>
        <p:nvSpPr>
          <p:cNvPr id="9" name="Segnaposto numero diapositiva 8">
            <a:extLst>
              <a:ext uri="{FF2B5EF4-FFF2-40B4-BE49-F238E27FC236}">
                <a16:creationId xmlns:a16="http://schemas.microsoft.com/office/drawing/2014/main" id="{0DAA713B-E225-643A-C6A3-67FCC8CBEA8E}"/>
              </a:ext>
            </a:extLst>
          </p:cNvPr>
          <p:cNvSpPr>
            <a:spLocks noGrp="1"/>
          </p:cNvSpPr>
          <p:nvPr>
            <p:ph type="sldNum" sz="quarter" idx="12"/>
          </p:nvPr>
        </p:nvSpPr>
        <p:spPr/>
        <p:txBody>
          <a:bodyPr/>
          <a:lstStyle/>
          <a:p>
            <a:pPr rtl="0"/>
            <a:fld id="{3A98EE3D-8CD1-4C3F-BD1C-C98C9596463C}" type="slidenum">
              <a:rPr lang="it-IT" noProof="0" smtClean="0"/>
              <a:pPr rtl="0"/>
              <a:t>13</a:t>
            </a:fld>
            <a:endParaRPr lang="it-IT" noProof="0" dirty="0"/>
          </a:p>
        </p:txBody>
      </p:sp>
      <p:sp>
        <p:nvSpPr>
          <p:cNvPr id="10" name="CasellaDiTesto 9">
            <a:extLst>
              <a:ext uri="{FF2B5EF4-FFF2-40B4-BE49-F238E27FC236}">
                <a16:creationId xmlns:a16="http://schemas.microsoft.com/office/drawing/2014/main" id="{0DC0B733-84A9-1066-5FCD-A471C15B5653}"/>
              </a:ext>
            </a:extLst>
          </p:cNvPr>
          <p:cNvSpPr txBox="1"/>
          <p:nvPr/>
        </p:nvSpPr>
        <p:spPr>
          <a:xfrm>
            <a:off x="0" y="6390265"/>
            <a:ext cx="2425148" cy="369332"/>
          </a:xfrm>
          <a:prstGeom prst="rect">
            <a:avLst/>
          </a:prstGeom>
          <a:noFill/>
        </p:spPr>
        <p:txBody>
          <a:bodyPr wrap="square" rtlCol="0">
            <a:spAutoFit/>
          </a:bodyPr>
          <a:lstStyle/>
          <a:p>
            <a:r>
              <a:rPr lang="it-IT" dirty="0"/>
              <a:t>Dott. Guido Gembillo</a:t>
            </a:r>
          </a:p>
        </p:txBody>
      </p:sp>
    </p:spTree>
    <p:extLst>
      <p:ext uri="{BB962C8B-B14F-4D97-AF65-F5344CB8AC3E}">
        <p14:creationId xmlns:p14="http://schemas.microsoft.com/office/powerpoint/2010/main" val="4256989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testo, schermata, diagramma&#10;&#10;Descrizione generata automaticamente">
            <a:extLst>
              <a:ext uri="{FF2B5EF4-FFF2-40B4-BE49-F238E27FC236}">
                <a16:creationId xmlns:a16="http://schemas.microsoft.com/office/drawing/2014/main" id="{EA7A248C-43FF-7144-05BE-88AED69AA8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68208"/>
            <a:ext cx="11794435" cy="5420675"/>
          </a:xfrm>
          <a:prstGeom prst="rect">
            <a:avLst/>
          </a:prstGeom>
        </p:spPr>
      </p:pic>
      <p:sp>
        <p:nvSpPr>
          <p:cNvPr id="2" name="Title 1">
            <a:extLst>
              <a:ext uri="{FF2B5EF4-FFF2-40B4-BE49-F238E27FC236}">
                <a16:creationId xmlns:a16="http://schemas.microsoft.com/office/drawing/2014/main" id="{97A5B9F3-F7A5-64BA-B25A-E0BBAB610D83}"/>
              </a:ext>
            </a:extLst>
          </p:cNvPr>
          <p:cNvSpPr txBox="1">
            <a:spLocks/>
          </p:cNvSpPr>
          <p:nvPr/>
        </p:nvSpPr>
        <p:spPr>
          <a:xfrm>
            <a:off x="1120765" y="897659"/>
            <a:ext cx="10772775" cy="1658198"/>
          </a:xfrm>
          <a:prstGeom prst="rect">
            <a:avLst/>
          </a:prstGeom>
        </p:spPr>
        <p:txBody>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dirty="0"/>
              <a:t>Nutritional recommendations after BS</a:t>
            </a:r>
          </a:p>
        </p:txBody>
      </p:sp>
      <p:sp>
        <p:nvSpPr>
          <p:cNvPr id="4" name="Segnaposto numero diapositiva 3">
            <a:extLst>
              <a:ext uri="{FF2B5EF4-FFF2-40B4-BE49-F238E27FC236}">
                <a16:creationId xmlns:a16="http://schemas.microsoft.com/office/drawing/2014/main" id="{3267382E-106C-14B1-5688-A77ABEB41743}"/>
              </a:ext>
            </a:extLst>
          </p:cNvPr>
          <p:cNvSpPr>
            <a:spLocks noGrp="1"/>
          </p:cNvSpPr>
          <p:nvPr>
            <p:ph type="sldNum" sz="quarter" idx="12"/>
          </p:nvPr>
        </p:nvSpPr>
        <p:spPr/>
        <p:txBody>
          <a:bodyPr/>
          <a:lstStyle/>
          <a:p>
            <a:pPr rtl="0"/>
            <a:fld id="{3A98EE3D-8CD1-4C3F-BD1C-C98C9596463C}" type="slidenum">
              <a:rPr lang="it-IT" noProof="0" smtClean="0"/>
              <a:pPr rtl="0"/>
              <a:t>14</a:t>
            </a:fld>
            <a:endParaRPr lang="it-IT" noProof="0" dirty="0"/>
          </a:p>
        </p:txBody>
      </p:sp>
    </p:spTree>
    <p:extLst>
      <p:ext uri="{BB962C8B-B14F-4D97-AF65-F5344CB8AC3E}">
        <p14:creationId xmlns:p14="http://schemas.microsoft.com/office/powerpoint/2010/main" val="7219423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5E5BC59-A951-1454-4AB6-0BE457DCB47D}"/>
              </a:ext>
            </a:extLst>
          </p:cNvPr>
          <p:cNvGraphicFramePr>
            <a:graphicFrameLocks noGrp="1"/>
          </p:cNvGraphicFramePr>
          <p:nvPr>
            <p:extLst>
              <p:ext uri="{D42A27DB-BD31-4B8C-83A1-F6EECF244321}">
                <p14:modId xmlns:p14="http://schemas.microsoft.com/office/powerpoint/2010/main" val="2020998303"/>
              </p:ext>
            </p:extLst>
          </p:nvPr>
        </p:nvGraphicFramePr>
        <p:xfrm>
          <a:off x="1" y="0"/>
          <a:ext cx="12192001" cy="7047068"/>
        </p:xfrm>
        <a:graphic>
          <a:graphicData uri="http://schemas.openxmlformats.org/drawingml/2006/table">
            <a:tbl>
              <a:tblPr firstRow="1" firstCol="1" bandRow="1">
                <a:tableStyleId>{5C22544A-7EE6-4342-B048-85BDC9FD1C3A}</a:tableStyleId>
              </a:tblPr>
              <a:tblGrid>
                <a:gridCol w="967409">
                  <a:extLst>
                    <a:ext uri="{9D8B030D-6E8A-4147-A177-3AD203B41FA5}">
                      <a16:colId xmlns:a16="http://schemas.microsoft.com/office/drawing/2014/main" val="2241662252"/>
                    </a:ext>
                  </a:extLst>
                </a:gridCol>
                <a:gridCol w="2156709">
                  <a:extLst>
                    <a:ext uri="{9D8B030D-6E8A-4147-A177-3AD203B41FA5}">
                      <a16:colId xmlns:a16="http://schemas.microsoft.com/office/drawing/2014/main" val="3275639757"/>
                    </a:ext>
                  </a:extLst>
                </a:gridCol>
                <a:gridCol w="4355228">
                  <a:extLst>
                    <a:ext uri="{9D8B030D-6E8A-4147-A177-3AD203B41FA5}">
                      <a16:colId xmlns:a16="http://schemas.microsoft.com/office/drawing/2014/main" val="1879043300"/>
                    </a:ext>
                  </a:extLst>
                </a:gridCol>
                <a:gridCol w="1376830">
                  <a:extLst>
                    <a:ext uri="{9D8B030D-6E8A-4147-A177-3AD203B41FA5}">
                      <a16:colId xmlns:a16="http://schemas.microsoft.com/office/drawing/2014/main" val="181555758"/>
                    </a:ext>
                  </a:extLst>
                </a:gridCol>
                <a:gridCol w="25400">
                  <a:extLst>
                    <a:ext uri="{9D8B030D-6E8A-4147-A177-3AD203B41FA5}">
                      <a16:colId xmlns:a16="http://schemas.microsoft.com/office/drawing/2014/main" val="3407451807"/>
                    </a:ext>
                  </a:extLst>
                </a:gridCol>
                <a:gridCol w="3310425">
                  <a:extLst>
                    <a:ext uri="{9D8B030D-6E8A-4147-A177-3AD203B41FA5}">
                      <a16:colId xmlns:a16="http://schemas.microsoft.com/office/drawing/2014/main" val="3128785727"/>
                    </a:ext>
                  </a:extLst>
                </a:gridCol>
              </a:tblGrid>
              <a:tr h="209681">
                <a:tc>
                  <a:txBody>
                    <a:bodyPr/>
                    <a:lstStyle/>
                    <a:p>
                      <a:pPr>
                        <a:lnSpc>
                          <a:spcPct val="107000"/>
                        </a:lnSpc>
                        <a:spcAft>
                          <a:spcPts val="800"/>
                        </a:spcAft>
                      </a:pPr>
                      <a:r>
                        <a:rPr lang="it-IT" sz="1400" kern="100">
                          <a:effectLst/>
                        </a:rPr>
                        <a:t>Variable</a:t>
                      </a:r>
                      <a:endParaRPr lang="it-IT"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it-IT" sz="1400" kern="100">
                          <a:effectLst/>
                        </a:rPr>
                        <a:t>No kidney disease</a:t>
                      </a:r>
                      <a:endParaRPr lang="it-IT"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it-IT" sz="1400" kern="100">
                          <a:effectLst/>
                        </a:rPr>
                        <a:t>CKD stage 4-5</a:t>
                      </a:r>
                      <a:endParaRPr lang="it-IT"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gridSpan="3">
                  <a:txBody>
                    <a:bodyPr/>
                    <a:lstStyle/>
                    <a:p>
                      <a:pPr>
                        <a:lnSpc>
                          <a:spcPct val="107000"/>
                        </a:lnSpc>
                        <a:spcAft>
                          <a:spcPts val="800"/>
                        </a:spcAft>
                      </a:pPr>
                      <a:r>
                        <a:rPr lang="en-GB" sz="1400" kern="100">
                          <a:effectLst/>
                        </a:rPr>
                        <a:t>CKD stage 5D (HD/PD)</a:t>
                      </a:r>
                      <a:endParaRPr lang="it-IT"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it-IT"/>
                    </a:p>
                  </a:txBody>
                  <a:tcPr/>
                </a:tc>
                <a:tc hMerge="1">
                  <a:txBody>
                    <a:bodyPr/>
                    <a:lstStyle/>
                    <a:p>
                      <a:pPr>
                        <a:lnSpc>
                          <a:spcPct val="107000"/>
                        </a:lnSpc>
                        <a:spcAft>
                          <a:spcPts val="800"/>
                        </a:spcAft>
                      </a:pPr>
                      <a:r>
                        <a:rPr lang="en-GB" sz="2000" kern="100">
                          <a:effectLst/>
                        </a:rPr>
                        <a:t>CKD stage 5D (HD/PD)</a:t>
                      </a:r>
                      <a:endParaRPr lang="it-IT"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00911545"/>
                  </a:ext>
                </a:extLst>
              </a:tr>
              <a:tr h="404255">
                <a:tc rowSpan="2">
                  <a:txBody>
                    <a:bodyPr/>
                    <a:lstStyle/>
                    <a:p>
                      <a:pPr>
                        <a:lnSpc>
                          <a:spcPct val="107000"/>
                        </a:lnSpc>
                        <a:spcAft>
                          <a:spcPts val="800"/>
                        </a:spcAft>
                      </a:pPr>
                      <a:r>
                        <a:rPr lang="it-IT" sz="1400" kern="100">
                          <a:effectLst/>
                        </a:rPr>
                        <a:t>Fluid intake</a:t>
                      </a:r>
                      <a:endParaRPr lang="it-IT"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rowSpan="2">
                  <a:txBody>
                    <a:bodyPr/>
                    <a:lstStyle/>
                    <a:p>
                      <a:pPr>
                        <a:lnSpc>
                          <a:spcPct val="107000"/>
                        </a:lnSpc>
                        <a:spcAft>
                          <a:spcPts val="800"/>
                        </a:spcAft>
                      </a:pPr>
                      <a:r>
                        <a:rPr lang="it-IT" sz="1300" kern="100" dirty="0">
                          <a:effectLst/>
                        </a:rPr>
                        <a:t>At least 2 L daily</a:t>
                      </a:r>
                      <a:endParaRPr lang="it-IT"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n-GB" sz="1300" kern="100" dirty="0">
                          <a:effectLst/>
                        </a:rPr>
                        <a:t>Before SG: At least 2 L daily; individualized based on fluid status</a:t>
                      </a:r>
                      <a:endParaRPr lang="it-IT"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gridSpan="3">
                  <a:txBody>
                    <a:bodyPr/>
                    <a:lstStyle/>
                    <a:p>
                      <a:pPr>
                        <a:lnSpc>
                          <a:spcPct val="107000"/>
                        </a:lnSpc>
                        <a:spcAft>
                          <a:spcPts val="800"/>
                        </a:spcAft>
                      </a:pPr>
                      <a:r>
                        <a:rPr lang="en-GB" sz="1300" kern="100" dirty="0">
                          <a:effectLst/>
                        </a:rPr>
                        <a:t>Before SG: Up to 1000 mL/d above daily urine output to prevent large intradialytic volume gains</a:t>
                      </a:r>
                      <a:endParaRPr lang="it-IT"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it-IT"/>
                    </a:p>
                  </a:txBody>
                  <a:tcPr/>
                </a:tc>
                <a:tc hMerge="1">
                  <a:txBody>
                    <a:bodyPr/>
                    <a:lstStyle/>
                    <a:p>
                      <a:pPr>
                        <a:lnSpc>
                          <a:spcPct val="107000"/>
                        </a:lnSpc>
                        <a:spcAft>
                          <a:spcPts val="800"/>
                        </a:spcAft>
                      </a:pPr>
                      <a:r>
                        <a:rPr lang="en-GB" sz="2000" kern="100" dirty="0">
                          <a:effectLst/>
                        </a:rPr>
                        <a:t>Before SG: Up to 1000 mL/d above daily urine output to prevent large intradialytic volume gains</a:t>
                      </a:r>
                      <a:endParaRPr lang="it-IT"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534757611"/>
                  </a:ext>
                </a:extLst>
              </a:tr>
              <a:tr h="761588">
                <a:tc vMerge="1">
                  <a:txBody>
                    <a:bodyPr/>
                    <a:lstStyle/>
                    <a:p>
                      <a:endParaRPr lang="it-IT"/>
                    </a:p>
                  </a:txBody>
                  <a:tcPr/>
                </a:tc>
                <a:tc vMerge="1">
                  <a:txBody>
                    <a:bodyPr/>
                    <a:lstStyle/>
                    <a:p>
                      <a:endParaRPr lang="it-IT"/>
                    </a:p>
                  </a:txBody>
                  <a:tcPr/>
                </a:tc>
                <a:tc>
                  <a:txBody>
                    <a:bodyPr/>
                    <a:lstStyle/>
                    <a:p>
                      <a:r>
                        <a:rPr lang="en-GB" sz="1300" kern="100" dirty="0">
                          <a:effectLst/>
                        </a:rPr>
                        <a:t>After SG: At least 2 L daily, intravenous fluids may need to be given postoperatively to prevent dehydration</a:t>
                      </a:r>
                      <a:br>
                        <a:rPr lang="en-GB" sz="1300" kern="100" dirty="0">
                          <a:effectLst/>
                        </a:rPr>
                      </a:br>
                      <a:r>
                        <a:rPr lang="en-GB" sz="1300" kern="100" dirty="0">
                          <a:effectLst/>
                        </a:rPr>
                        <a:t>Avoid fluid intake 30 min before or after each meal</a:t>
                      </a:r>
                      <a:endParaRPr lang="it-IT" sz="1300" dirty="0"/>
                    </a:p>
                  </a:txBody>
                  <a:tcPr marL="0" marR="0" marT="0" marB="0" anchor="ctr"/>
                </a:tc>
                <a:tc gridSpan="3">
                  <a:txBody>
                    <a:bodyPr/>
                    <a:lstStyle/>
                    <a:p>
                      <a:r>
                        <a:rPr lang="en-GB" sz="1300" kern="100" dirty="0">
                          <a:effectLst/>
                        </a:rPr>
                        <a:t>After SG: Up to 1000 mL/d above daily urine output (required protein supplement drinks included)</a:t>
                      </a:r>
                      <a:br>
                        <a:rPr lang="en-GB" sz="1300" kern="100" dirty="0">
                          <a:effectLst/>
                        </a:rPr>
                      </a:br>
                      <a:r>
                        <a:rPr lang="en-GB" sz="1300" kern="100" dirty="0">
                          <a:effectLst/>
                        </a:rPr>
                        <a:t>Limit additional fluids to prevent large intradialytic volume gains. Avoid fluid intake 30 minutes before or after each meal</a:t>
                      </a:r>
                      <a:endParaRPr lang="it-IT" sz="1300" dirty="0"/>
                    </a:p>
                  </a:txBody>
                  <a:tcPr marL="0" marR="0" marT="0" marB="0" anchor="ctr"/>
                </a:tc>
                <a:tc hMerge="1">
                  <a:txBody>
                    <a:bodyPr/>
                    <a:lstStyle/>
                    <a:p>
                      <a:endParaRPr lang="it-IT"/>
                    </a:p>
                  </a:txBody>
                  <a:tcPr/>
                </a:tc>
                <a:tc hMerge="1">
                  <a:txBody>
                    <a:bodyPr/>
                    <a:lstStyle/>
                    <a:p>
                      <a:pPr>
                        <a:lnSpc>
                          <a:spcPct val="107000"/>
                        </a:lnSpc>
                        <a:spcAft>
                          <a:spcPts val="800"/>
                        </a:spcAft>
                      </a:pPr>
                      <a:r>
                        <a:rPr lang="en-GB" sz="2000" kern="100">
                          <a:effectLst/>
                        </a:rPr>
                        <a:t>After SG: Up to 1000 mL/d above daily urine output (required protein supplement drinks included)</a:t>
                      </a:r>
                      <a:br>
                        <a:rPr lang="en-GB" sz="2000" kern="100">
                          <a:effectLst/>
                        </a:rPr>
                      </a:br>
                      <a:r>
                        <a:rPr lang="en-GB" sz="2000" kern="100">
                          <a:effectLst/>
                        </a:rPr>
                        <a:t>Limit additional fluids such as water to prevent large intradialytic volume gains</a:t>
                      </a:r>
                      <a:br>
                        <a:rPr lang="en-GB" sz="2000" kern="100">
                          <a:effectLst/>
                        </a:rPr>
                      </a:br>
                      <a:r>
                        <a:rPr lang="en-GB" sz="2000" kern="100">
                          <a:effectLst/>
                        </a:rPr>
                        <a:t>Avoid fluid intake 30 minutes before or after each meal</a:t>
                      </a:r>
                      <a:endParaRPr lang="it-IT"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18304829"/>
                  </a:ext>
                </a:extLst>
              </a:tr>
              <a:tr h="194669">
                <a:tc rowSpan="2">
                  <a:txBody>
                    <a:bodyPr/>
                    <a:lstStyle/>
                    <a:p>
                      <a:pPr>
                        <a:lnSpc>
                          <a:spcPct val="107000"/>
                        </a:lnSpc>
                        <a:spcAft>
                          <a:spcPts val="800"/>
                        </a:spcAft>
                      </a:pPr>
                      <a:r>
                        <a:rPr lang="it-IT" sz="1400" kern="100">
                          <a:effectLst/>
                        </a:rPr>
                        <a:t>Calories</a:t>
                      </a:r>
                      <a:endParaRPr lang="it-IT"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gridSpan="5">
                  <a:txBody>
                    <a:bodyPr/>
                    <a:lstStyle/>
                    <a:p>
                      <a:pPr>
                        <a:lnSpc>
                          <a:spcPct val="107000"/>
                        </a:lnSpc>
                      </a:pPr>
                      <a:endParaRPr lang="it-IT" sz="1300" kern="100" dirty="0">
                        <a:effectLst/>
                        <a:latin typeface="Calibri" panose="020F0502020204030204" pitchFamily="34" charset="0"/>
                        <a:cs typeface="Times New Roman" panose="02020603050405020304" pitchFamily="18" charset="0"/>
                      </a:endParaRPr>
                    </a:p>
                  </a:txBody>
                  <a:tcPr marL="0" marR="0" marT="0" marB="0" anchor="ct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2765056350"/>
                  </a:ext>
                </a:extLst>
              </a:tr>
              <a:tr h="1208370">
                <a:tc vMerge="1">
                  <a:txBody>
                    <a:bodyPr/>
                    <a:lstStyle/>
                    <a:p>
                      <a:endParaRPr lang="it-IT"/>
                    </a:p>
                  </a:txBody>
                  <a:tcPr/>
                </a:tc>
                <a:tc>
                  <a:txBody>
                    <a:bodyPr/>
                    <a:lstStyle/>
                    <a:p>
                      <a:pPr>
                        <a:lnSpc>
                          <a:spcPct val="107000"/>
                        </a:lnSpc>
                        <a:spcAft>
                          <a:spcPts val="800"/>
                        </a:spcAft>
                      </a:pPr>
                      <a:r>
                        <a:rPr lang="en-GB" sz="1300" kern="100" dirty="0">
                          <a:effectLst/>
                        </a:rPr>
                        <a:t>After SG: 400-600 calories/d for up to the first month</a:t>
                      </a:r>
                      <a:br>
                        <a:rPr lang="en-GB" sz="1300" kern="100" dirty="0">
                          <a:effectLst/>
                        </a:rPr>
                      </a:br>
                      <a:r>
                        <a:rPr lang="en-GB" sz="1300" kern="100" dirty="0">
                          <a:effectLst/>
                        </a:rPr>
                        <a:t>600-900 calories/d for the next 2 months</a:t>
                      </a:r>
                      <a:br>
                        <a:rPr lang="en-GB" sz="1300" kern="100" dirty="0">
                          <a:effectLst/>
                        </a:rPr>
                      </a:br>
                      <a:r>
                        <a:rPr lang="en-GB" sz="1300" kern="100" dirty="0">
                          <a:effectLst/>
                        </a:rPr>
                        <a:t>1200 calories/d thereafter</a:t>
                      </a:r>
                      <a:endParaRPr lang="it-IT"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gridSpan="2">
                  <a:txBody>
                    <a:bodyPr/>
                    <a:lstStyle/>
                    <a:p>
                      <a:pPr>
                        <a:lnSpc>
                          <a:spcPct val="107000"/>
                        </a:lnSpc>
                        <a:spcAft>
                          <a:spcPts val="800"/>
                        </a:spcAft>
                      </a:pPr>
                      <a:r>
                        <a:rPr lang="en-GB" sz="1300" kern="100" dirty="0">
                          <a:effectLst/>
                        </a:rPr>
                        <a:t>After SG: up to 600-800 calories/d for the first 2 weeks</a:t>
                      </a:r>
                      <a:br>
                        <a:rPr lang="en-GB" sz="1300" kern="100" dirty="0">
                          <a:effectLst/>
                        </a:rPr>
                      </a:br>
                      <a:r>
                        <a:rPr lang="en-GB" sz="1300" kern="100" dirty="0">
                          <a:effectLst/>
                        </a:rPr>
                        <a:t>Gradual increase up to 1200 calories/d thereafter or adjust as needed for desired weight loss</a:t>
                      </a:r>
                      <a:endParaRPr lang="it-IT"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pPr>
                        <a:lnSpc>
                          <a:spcPct val="107000"/>
                        </a:lnSpc>
                      </a:pPr>
                      <a:endParaRPr lang="it-IT" sz="2000" kern="100" dirty="0">
                        <a:effectLst/>
                        <a:latin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it-IT" sz="1300" kern="100" dirty="0">
                        <a:effectLst/>
                        <a:latin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n-GB" sz="1300" kern="100" dirty="0">
                          <a:effectLst/>
                        </a:rPr>
                        <a:t>After SG: up to 800-1200 calories/d for the first 2 weeks</a:t>
                      </a:r>
                      <a:br>
                        <a:rPr lang="en-GB" sz="1300" kern="100" dirty="0">
                          <a:effectLst/>
                        </a:rPr>
                      </a:br>
                      <a:r>
                        <a:rPr lang="en-GB" sz="1300" kern="100" dirty="0">
                          <a:effectLst/>
                        </a:rPr>
                        <a:t>At least 1200 calories/d thereafter or adjust as needed for desired weight loss</a:t>
                      </a:r>
                      <a:endParaRPr lang="it-IT"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362677334"/>
                  </a:ext>
                </a:extLst>
              </a:tr>
              <a:tr h="404255">
                <a:tc rowSpan="2">
                  <a:txBody>
                    <a:bodyPr/>
                    <a:lstStyle/>
                    <a:p>
                      <a:pPr>
                        <a:lnSpc>
                          <a:spcPct val="107000"/>
                        </a:lnSpc>
                        <a:spcAft>
                          <a:spcPts val="800"/>
                        </a:spcAft>
                      </a:pPr>
                      <a:r>
                        <a:rPr lang="it-IT" sz="1400" kern="100">
                          <a:effectLst/>
                        </a:rPr>
                        <a:t>Protein</a:t>
                      </a:r>
                      <a:endParaRPr lang="it-IT"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n-GB" sz="1300" kern="100">
                          <a:effectLst/>
                        </a:rPr>
                        <a:t>Before SG: 0.8 g/kg body weight daily</a:t>
                      </a:r>
                      <a:endParaRPr lang="it-IT"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gridSpan="3">
                  <a:txBody>
                    <a:bodyPr/>
                    <a:lstStyle/>
                    <a:p>
                      <a:pPr>
                        <a:lnSpc>
                          <a:spcPct val="107000"/>
                        </a:lnSpc>
                        <a:spcAft>
                          <a:spcPts val="800"/>
                        </a:spcAft>
                      </a:pPr>
                      <a:r>
                        <a:rPr lang="en-GB" sz="1300" kern="100" dirty="0">
                          <a:effectLst/>
                        </a:rPr>
                        <a:t>Before SG: 0.6 g/kg per day in non-diabetics</a:t>
                      </a:r>
                      <a:br>
                        <a:rPr lang="en-GB" sz="1300" kern="100" dirty="0">
                          <a:effectLst/>
                        </a:rPr>
                      </a:br>
                      <a:r>
                        <a:rPr lang="en-GB" sz="1300" kern="100" dirty="0">
                          <a:effectLst/>
                        </a:rPr>
                        <a:t>0.6-0.8 g/kg in diabetics</a:t>
                      </a:r>
                      <a:endParaRPr lang="it-IT"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pPr>
                        <a:lnSpc>
                          <a:spcPct val="107000"/>
                        </a:lnSpc>
                        <a:spcAft>
                          <a:spcPts val="800"/>
                        </a:spcAft>
                      </a:pPr>
                      <a:endParaRPr lang="it-IT"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pPr>
                        <a:lnSpc>
                          <a:spcPct val="107000"/>
                        </a:lnSpc>
                        <a:spcAft>
                          <a:spcPts val="800"/>
                        </a:spcAft>
                      </a:pPr>
                      <a:endParaRPr lang="it-IT"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n-GB" sz="1300" kern="100">
                          <a:effectLst/>
                        </a:rPr>
                        <a:t>Before SG: 1.0-1.2 g/kg per day</a:t>
                      </a:r>
                      <a:endParaRPr lang="it-IT"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567860837"/>
                  </a:ext>
                </a:extLst>
              </a:tr>
              <a:tr h="1024349">
                <a:tc vMerge="1">
                  <a:txBody>
                    <a:bodyPr/>
                    <a:lstStyle/>
                    <a:p>
                      <a:endParaRPr lang="it-IT"/>
                    </a:p>
                  </a:txBody>
                  <a:tcPr/>
                </a:tc>
                <a:tc>
                  <a:txBody>
                    <a:bodyPr/>
                    <a:lstStyle/>
                    <a:p>
                      <a:pPr>
                        <a:lnSpc>
                          <a:spcPct val="107000"/>
                        </a:lnSpc>
                        <a:spcAft>
                          <a:spcPts val="800"/>
                        </a:spcAft>
                      </a:pPr>
                      <a:r>
                        <a:rPr lang="en-GB" sz="1300" kern="100" dirty="0">
                          <a:effectLst/>
                        </a:rPr>
                        <a:t>After SG:</a:t>
                      </a:r>
                      <a:br>
                        <a:rPr lang="en-GB" sz="1300" kern="100" dirty="0">
                          <a:effectLst/>
                        </a:rPr>
                      </a:br>
                      <a:r>
                        <a:rPr lang="en-GB" sz="1300" kern="100" dirty="0">
                          <a:effectLst/>
                        </a:rPr>
                        <a:t>Acute postop: 60-80 g daily or 1.1-1.5 g/kg of IBW daily</a:t>
                      </a:r>
                      <a:br>
                        <a:rPr lang="en-GB" sz="1300" kern="100" dirty="0">
                          <a:effectLst/>
                        </a:rPr>
                      </a:br>
                      <a:r>
                        <a:rPr lang="en-GB" sz="1300" kern="100" dirty="0">
                          <a:effectLst/>
                        </a:rPr>
                        <a:t>Weight maintenance:</a:t>
                      </a:r>
                      <a:br>
                        <a:rPr lang="en-GB" sz="1300" kern="100" dirty="0">
                          <a:effectLst/>
                        </a:rPr>
                      </a:br>
                      <a:r>
                        <a:rPr lang="en-GB" sz="1300" kern="100" dirty="0">
                          <a:effectLst/>
                        </a:rPr>
                        <a:t>0.8 g/kg body weight daily</a:t>
                      </a:r>
                      <a:endParaRPr lang="it-IT"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gridSpan="3">
                  <a:txBody>
                    <a:bodyPr/>
                    <a:lstStyle/>
                    <a:p>
                      <a:pPr>
                        <a:lnSpc>
                          <a:spcPct val="107000"/>
                        </a:lnSpc>
                        <a:spcAft>
                          <a:spcPts val="800"/>
                        </a:spcAft>
                      </a:pPr>
                      <a:r>
                        <a:rPr lang="en-GB" sz="1300" kern="100" dirty="0">
                          <a:effectLst/>
                        </a:rPr>
                        <a:t>After SG: Acute postop: 60-80 g daily or 1.1-1.5 g/kg of IBW for healing after surgery</a:t>
                      </a:r>
                      <a:br>
                        <a:rPr lang="en-GB" sz="1300" kern="100" dirty="0">
                          <a:effectLst/>
                        </a:rPr>
                      </a:br>
                      <a:r>
                        <a:rPr lang="en-GB" sz="1300" kern="100" dirty="0">
                          <a:effectLst/>
                        </a:rPr>
                        <a:t>Long term: 0.6-0.8 g/kg per day of IBW or ABW once resumes solid foods</a:t>
                      </a:r>
                      <a:endParaRPr lang="it-IT"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pPr>
                        <a:lnSpc>
                          <a:spcPct val="107000"/>
                        </a:lnSpc>
                        <a:spcAft>
                          <a:spcPts val="800"/>
                        </a:spcAft>
                      </a:pPr>
                      <a:endParaRPr lang="it-IT"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pPr>
                        <a:lnSpc>
                          <a:spcPct val="107000"/>
                        </a:lnSpc>
                        <a:spcAft>
                          <a:spcPts val="800"/>
                        </a:spcAft>
                      </a:pPr>
                      <a:endParaRPr lang="it-IT"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n-GB" sz="1300" kern="100" dirty="0">
                          <a:effectLst/>
                        </a:rPr>
                        <a:t>After SG: Acute postop: At least 80 g daily or 1.1-1.5 g/kg of IBW for healing after surgery</a:t>
                      </a:r>
                      <a:br>
                        <a:rPr lang="en-GB" sz="1300" kern="100" dirty="0">
                          <a:effectLst/>
                        </a:rPr>
                      </a:br>
                      <a:r>
                        <a:rPr lang="en-GB" sz="1300" kern="100" dirty="0">
                          <a:effectLst/>
                        </a:rPr>
                        <a:t>Long term: 1.0-1.2 g/kg per day once resumes solid foods</a:t>
                      </a:r>
                      <a:endParaRPr lang="it-IT"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264275076"/>
                  </a:ext>
                </a:extLst>
              </a:tr>
              <a:tr h="209681">
                <a:tc>
                  <a:txBody>
                    <a:bodyPr/>
                    <a:lstStyle/>
                    <a:p>
                      <a:pPr>
                        <a:lnSpc>
                          <a:spcPct val="107000"/>
                        </a:lnSpc>
                        <a:spcAft>
                          <a:spcPts val="800"/>
                        </a:spcAft>
                      </a:pPr>
                      <a:r>
                        <a:rPr lang="it-IT" sz="1400" kern="100">
                          <a:effectLst/>
                        </a:rPr>
                        <a:t>Sodium</a:t>
                      </a:r>
                      <a:endParaRPr lang="it-IT"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gridSpan="5">
                  <a:txBody>
                    <a:bodyPr/>
                    <a:lstStyle/>
                    <a:p>
                      <a:pPr>
                        <a:lnSpc>
                          <a:spcPct val="107000"/>
                        </a:lnSpc>
                        <a:spcAft>
                          <a:spcPts val="800"/>
                        </a:spcAft>
                      </a:pPr>
                      <a:r>
                        <a:rPr lang="en-GB" sz="1300" kern="100">
                          <a:effectLst/>
                        </a:rPr>
                        <a:t>&lt;2300 mg/d; consider Na intake liberalization if hypotension is present and no clinical volume overload</a:t>
                      </a:r>
                      <a:endParaRPr lang="it-IT"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2177726474"/>
                  </a:ext>
                </a:extLst>
              </a:tr>
              <a:tr h="209681">
                <a:tc>
                  <a:txBody>
                    <a:bodyPr/>
                    <a:lstStyle/>
                    <a:p>
                      <a:pPr>
                        <a:lnSpc>
                          <a:spcPct val="107000"/>
                        </a:lnSpc>
                        <a:spcAft>
                          <a:spcPts val="800"/>
                        </a:spcAft>
                      </a:pPr>
                      <a:r>
                        <a:rPr lang="it-IT" sz="1400" kern="100" dirty="0">
                          <a:effectLst/>
                        </a:rPr>
                        <a:t>K and P </a:t>
                      </a:r>
                      <a:endParaRPr lang="it-IT"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it-IT" sz="1300" kern="100" dirty="0">
                          <a:effectLst/>
                        </a:rPr>
                        <a:t>Per RDA/DRI </a:t>
                      </a:r>
                      <a:r>
                        <a:rPr lang="it-IT" sz="1300" kern="100" dirty="0" err="1">
                          <a:effectLst/>
                        </a:rPr>
                        <a:t>recommendations</a:t>
                      </a:r>
                      <a:endParaRPr lang="it-IT"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gridSpan="4">
                  <a:txBody>
                    <a:bodyPr/>
                    <a:lstStyle/>
                    <a:p>
                      <a:pPr>
                        <a:lnSpc>
                          <a:spcPct val="107000"/>
                        </a:lnSpc>
                        <a:spcAft>
                          <a:spcPts val="800"/>
                        </a:spcAft>
                      </a:pPr>
                      <a:r>
                        <a:rPr lang="en-GB" sz="1300" kern="100" dirty="0">
                          <a:effectLst/>
                        </a:rPr>
                        <a:t>Individualized to maintain serum levels within goal range</a:t>
                      </a:r>
                      <a:endParaRPr lang="it-IT"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941681990"/>
                  </a:ext>
                </a:extLst>
              </a:tr>
              <a:tr h="805770">
                <a:tc>
                  <a:txBody>
                    <a:bodyPr/>
                    <a:lstStyle/>
                    <a:p>
                      <a:pPr>
                        <a:lnSpc>
                          <a:spcPct val="107000"/>
                        </a:lnSpc>
                        <a:spcAft>
                          <a:spcPts val="800"/>
                        </a:spcAft>
                      </a:pPr>
                      <a:r>
                        <a:rPr lang="it-IT" sz="1400" kern="100" dirty="0" err="1">
                          <a:effectLst/>
                        </a:rPr>
                        <a:t>Calcium</a:t>
                      </a:r>
                      <a:endParaRPr lang="it-IT"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n-GB" sz="1300" kern="100">
                          <a:effectLst/>
                        </a:rPr>
                        <a:t>Before SG: 1200-1500 mg/d</a:t>
                      </a:r>
                      <a:br>
                        <a:rPr lang="en-GB" sz="1300" kern="100">
                          <a:effectLst/>
                        </a:rPr>
                      </a:br>
                      <a:r>
                        <a:rPr lang="en-GB" sz="1300" kern="100">
                          <a:effectLst/>
                        </a:rPr>
                        <a:t>After SG: 1500-2000 mg/d</a:t>
                      </a:r>
                      <a:br>
                        <a:rPr lang="en-GB" sz="1300" kern="100">
                          <a:effectLst/>
                        </a:rPr>
                      </a:br>
                      <a:r>
                        <a:rPr lang="en-GB" sz="1300" kern="100">
                          <a:effectLst/>
                        </a:rPr>
                        <a:t>Take calcium supplements with meals in 2-3 divided doses</a:t>
                      </a:r>
                      <a:endParaRPr lang="it-IT"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gridSpan="3">
                  <a:txBody>
                    <a:bodyPr/>
                    <a:lstStyle/>
                    <a:p>
                      <a:pPr>
                        <a:lnSpc>
                          <a:spcPct val="107000"/>
                        </a:lnSpc>
                        <a:spcAft>
                          <a:spcPts val="800"/>
                        </a:spcAft>
                      </a:pPr>
                      <a:r>
                        <a:rPr lang="en-GB" sz="1300" kern="100" dirty="0">
                          <a:effectLst/>
                        </a:rPr>
                        <a:t>800-1000 mg/d, if not taking vitamin D </a:t>
                      </a:r>
                      <a:r>
                        <a:rPr lang="en-GB" sz="1300" kern="100" dirty="0" err="1">
                          <a:effectLst/>
                        </a:rPr>
                        <a:t>analogs</a:t>
                      </a:r>
                      <a:endParaRPr lang="it-IT"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pPr>
                        <a:lnSpc>
                          <a:spcPct val="107000"/>
                        </a:lnSpc>
                        <a:spcAft>
                          <a:spcPts val="800"/>
                        </a:spcAft>
                      </a:pPr>
                      <a:endParaRPr lang="it-IT"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pPr>
                        <a:lnSpc>
                          <a:spcPct val="107000"/>
                        </a:lnSpc>
                        <a:spcAft>
                          <a:spcPts val="800"/>
                        </a:spcAft>
                      </a:pPr>
                      <a:endParaRPr lang="it-IT"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n-GB" sz="1300" kern="100" dirty="0">
                          <a:effectLst/>
                        </a:rPr>
                        <a:t>Adjust calcium intake with consideration of any vitamin D </a:t>
                      </a:r>
                      <a:r>
                        <a:rPr lang="en-GB" sz="1300" kern="100" dirty="0" err="1">
                          <a:effectLst/>
                        </a:rPr>
                        <a:t>analogs</a:t>
                      </a:r>
                      <a:r>
                        <a:rPr lang="en-GB" sz="1300" kern="100" dirty="0">
                          <a:effectLst/>
                        </a:rPr>
                        <a:t> to avoid hypercalcemia or calcification</a:t>
                      </a:r>
                      <a:endParaRPr lang="it-IT"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637679496"/>
                  </a:ext>
                </a:extLst>
              </a:tr>
              <a:tr h="209681">
                <a:tc>
                  <a:txBody>
                    <a:bodyPr/>
                    <a:lstStyle/>
                    <a:p>
                      <a:pPr>
                        <a:lnSpc>
                          <a:spcPct val="107000"/>
                        </a:lnSpc>
                        <a:spcAft>
                          <a:spcPts val="800"/>
                        </a:spcAft>
                      </a:pPr>
                      <a:r>
                        <a:rPr lang="it-IT" sz="1400" kern="100">
                          <a:effectLst/>
                        </a:rPr>
                        <a:t>Vitamin D</a:t>
                      </a:r>
                      <a:endParaRPr lang="it-IT"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it-IT" sz="1300" kern="100">
                          <a:effectLst/>
                        </a:rPr>
                        <a:t>2000 IU daily</a:t>
                      </a:r>
                      <a:endParaRPr lang="it-IT"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gridSpan="4">
                  <a:txBody>
                    <a:bodyPr/>
                    <a:lstStyle/>
                    <a:p>
                      <a:pPr>
                        <a:lnSpc>
                          <a:spcPct val="107000"/>
                        </a:lnSpc>
                        <a:spcAft>
                          <a:spcPts val="800"/>
                        </a:spcAft>
                      </a:pPr>
                      <a:r>
                        <a:rPr lang="en-GB" sz="1300" kern="100" dirty="0">
                          <a:effectLst/>
                        </a:rPr>
                        <a:t>Consider D2 or D3 supplement to correct insufficiency</a:t>
                      </a:r>
                      <a:endParaRPr lang="it-IT"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833726508"/>
                  </a:ext>
                </a:extLst>
              </a:tr>
              <a:tr h="398369">
                <a:tc rowSpan="2">
                  <a:txBody>
                    <a:bodyPr/>
                    <a:lstStyle/>
                    <a:p>
                      <a:pPr>
                        <a:lnSpc>
                          <a:spcPct val="107000"/>
                        </a:lnSpc>
                        <a:spcAft>
                          <a:spcPts val="800"/>
                        </a:spcAft>
                      </a:pPr>
                      <a:r>
                        <a:rPr lang="it-IT" sz="1400" kern="100">
                          <a:effectLst/>
                        </a:rPr>
                        <a:t>Other vitamin/mineral supplements</a:t>
                      </a:r>
                      <a:endParaRPr lang="it-IT"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it-IT" sz="1300" kern="100">
                          <a:effectLst/>
                        </a:rPr>
                        <a:t>Before SG: Per RDA/DRI recommendations</a:t>
                      </a:r>
                      <a:endParaRPr lang="it-IT"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gridSpan="3">
                  <a:txBody>
                    <a:bodyPr/>
                    <a:lstStyle/>
                    <a:p>
                      <a:pPr>
                        <a:lnSpc>
                          <a:spcPct val="107000"/>
                        </a:lnSpc>
                        <a:spcAft>
                          <a:spcPts val="800"/>
                        </a:spcAft>
                      </a:pPr>
                      <a:r>
                        <a:rPr lang="en-GB" sz="1300" kern="100">
                          <a:effectLst/>
                        </a:rPr>
                        <a:t>Before SG: Renal vitamin, if needed</a:t>
                      </a:r>
                      <a:br>
                        <a:rPr lang="en-GB" sz="1300" kern="100">
                          <a:effectLst/>
                        </a:rPr>
                      </a:br>
                      <a:r>
                        <a:rPr lang="en-GB" sz="1300" kern="100">
                          <a:effectLst/>
                        </a:rPr>
                        <a:t>Oral iron, as needed</a:t>
                      </a:r>
                      <a:endParaRPr lang="it-IT"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pPr>
                        <a:lnSpc>
                          <a:spcPct val="107000"/>
                        </a:lnSpc>
                        <a:spcAft>
                          <a:spcPts val="800"/>
                        </a:spcAft>
                      </a:pPr>
                      <a:endParaRPr lang="it-IT"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pPr>
                        <a:lnSpc>
                          <a:spcPct val="107000"/>
                        </a:lnSpc>
                        <a:spcAft>
                          <a:spcPts val="800"/>
                        </a:spcAft>
                      </a:pPr>
                      <a:endParaRPr lang="it-IT"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n-GB" sz="1300" kern="100" dirty="0">
                          <a:effectLst/>
                        </a:rPr>
                        <a:t>Before SG: Renal vitamin</a:t>
                      </a:r>
                      <a:br>
                        <a:rPr lang="en-GB" sz="1300" kern="100" dirty="0">
                          <a:effectLst/>
                        </a:rPr>
                      </a:br>
                      <a:r>
                        <a:rPr lang="en-GB" sz="1300" kern="100" dirty="0">
                          <a:effectLst/>
                        </a:rPr>
                        <a:t>Intravenous iron, as needed</a:t>
                      </a:r>
                      <a:endParaRPr lang="it-IT"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458852657"/>
                  </a:ext>
                </a:extLst>
              </a:tr>
              <a:tr h="817652">
                <a:tc vMerge="1">
                  <a:txBody>
                    <a:bodyPr/>
                    <a:lstStyle/>
                    <a:p>
                      <a:endParaRPr lang="it-IT"/>
                    </a:p>
                  </a:txBody>
                  <a:tcPr/>
                </a:tc>
                <a:tc>
                  <a:txBody>
                    <a:bodyPr/>
                    <a:lstStyle/>
                    <a:p>
                      <a:pPr>
                        <a:lnSpc>
                          <a:spcPct val="107000"/>
                        </a:lnSpc>
                        <a:spcAft>
                          <a:spcPts val="800"/>
                        </a:spcAft>
                      </a:pPr>
                      <a:r>
                        <a:rPr lang="en-GB" sz="1300" kern="100" dirty="0">
                          <a:effectLst/>
                        </a:rPr>
                        <a:t>After SG: Monthly B12 injection Daily multivitamin/mineral, 200% of daily value in divided doses. Iron as needed</a:t>
                      </a:r>
                      <a:endParaRPr lang="it-IT"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gridSpan="4">
                  <a:txBody>
                    <a:bodyPr/>
                    <a:lstStyle/>
                    <a:p>
                      <a:pPr>
                        <a:lnSpc>
                          <a:spcPct val="107000"/>
                        </a:lnSpc>
                        <a:spcAft>
                          <a:spcPts val="800"/>
                        </a:spcAft>
                      </a:pPr>
                      <a:r>
                        <a:rPr lang="en-GB" sz="1300" kern="100" dirty="0">
                          <a:effectLst/>
                        </a:rPr>
                        <a:t>After SG: 1000 </a:t>
                      </a:r>
                      <a:r>
                        <a:rPr lang="it-IT" sz="1300" kern="100" dirty="0">
                          <a:effectLst/>
                        </a:rPr>
                        <a:t>μ</a:t>
                      </a:r>
                      <a:r>
                        <a:rPr lang="en-GB" sz="1300" kern="100" dirty="0">
                          <a:effectLst/>
                        </a:rPr>
                        <a:t>g B12 injection monthly</a:t>
                      </a:r>
                      <a:br>
                        <a:rPr lang="en-GB" sz="1300" kern="100" dirty="0">
                          <a:effectLst/>
                        </a:rPr>
                      </a:br>
                      <a:r>
                        <a:rPr lang="en-GB" sz="1300" kern="100" dirty="0">
                          <a:effectLst/>
                        </a:rPr>
                        <a:t>Iron, as needed</a:t>
                      </a:r>
                      <a:endParaRPr lang="it-IT"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3642505505"/>
                  </a:ext>
                </a:extLst>
              </a:tr>
            </a:tbl>
          </a:graphicData>
        </a:graphic>
      </p:graphicFrame>
      <p:sp>
        <p:nvSpPr>
          <p:cNvPr id="3" name="Segnaposto numero diapositiva 2">
            <a:extLst>
              <a:ext uri="{FF2B5EF4-FFF2-40B4-BE49-F238E27FC236}">
                <a16:creationId xmlns:a16="http://schemas.microsoft.com/office/drawing/2014/main" id="{F6A05BAF-954A-6A65-1F45-0484BD121129}"/>
              </a:ext>
            </a:extLst>
          </p:cNvPr>
          <p:cNvSpPr>
            <a:spLocks noGrp="1"/>
          </p:cNvSpPr>
          <p:nvPr>
            <p:ph type="sldNum" sz="quarter" idx="12"/>
          </p:nvPr>
        </p:nvSpPr>
        <p:spPr/>
        <p:txBody>
          <a:bodyPr/>
          <a:lstStyle/>
          <a:p>
            <a:pPr rtl="0"/>
            <a:fld id="{3A98EE3D-8CD1-4C3F-BD1C-C98C9596463C}" type="slidenum">
              <a:rPr lang="it-IT" noProof="0" smtClean="0"/>
              <a:pPr rtl="0"/>
              <a:t>15</a:t>
            </a:fld>
            <a:endParaRPr lang="it-IT" noProof="0" dirty="0"/>
          </a:p>
        </p:txBody>
      </p:sp>
    </p:spTree>
    <p:extLst>
      <p:ext uri="{BB962C8B-B14F-4D97-AF65-F5344CB8AC3E}">
        <p14:creationId xmlns:p14="http://schemas.microsoft.com/office/powerpoint/2010/main" val="34670977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C4A821A-5602-202D-3F14-35DB56D02C7E}"/>
              </a:ext>
            </a:extLst>
          </p:cNvPr>
          <p:cNvSpPr txBox="1">
            <a:spLocks/>
          </p:cNvSpPr>
          <p:nvPr/>
        </p:nvSpPr>
        <p:spPr>
          <a:xfrm>
            <a:off x="1141069" y="906303"/>
            <a:ext cx="10772775" cy="1658198"/>
          </a:xfrm>
          <a:prstGeom prst="rect">
            <a:avLst/>
          </a:prstGeom>
        </p:spPr>
        <p:txBody>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a:t>Conclusion</a:t>
            </a:r>
            <a:endParaRPr lang="en-US" dirty="0"/>
          </a:p>
        </p:txBody>
      </p:sp>
      <p:sp>
        <p:nvSpPr>
          <p:cNvPr id="5" name="CasellaDiTesto 4">
            <a:extLst>
              <a:ext uri="{FF2B5EF4-FFF2-40B4-BE49-F238E27FC236}">
                <a16:creationId xmlns:a16="http://schemas.microsoft.com/office/drawing/2014/main" id="{C9C9863A-FF9E-BB62-4E72-4910214AD0B6}"/>
              </a:ext>
            </a:extLst>
          </p:cNvPr>
          <p:cNvSpPr txBox="1"/>
          <p:nvPr/>
        </p:nvSpPr>
        <p:spPr>
          <a:xfrm>
            <a:off x="278157" y="1892841"/>
            <a:ext cx="11737632" cy="4204356"/>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en-US" dirty="0"/>
              <a:t>Bariatric procedures are more and more often used in patients with obesity and simultaneously with CKD.</a:t>
            </a:r>
          </a:p>
          <a:p>
            <a:pPr marL="285750" indent="-285750">
              <a:lnSpc>
                <a:spcPct val="150000"/>
              </a:lnSpc>
              <a:buFont typeface="Wingdings" panose="05000000000000000000" pitchFamily="2" charset="2"/>
              <a:buChar char="Ø"/>
            </a:pPr>
            <a:r>
              <a:rPr lang="en-US" dirty="0"/>
              <a:t>In addition to standard procedures before and after bariatric surgery, there should be cooperation with a nephrologist.</a:t>
            </a:r>
          </a:p>
          <a:p>
            <a:pPr marL="285750" indent="-285750">
              <a:lnSpc>
                <a:spcPct val="150000"/>
              </a:lnSpc>
              <a:buFont typeface="Wingdings" panose="05000000000000000000" pitchFamily="2" charset="2"/>
              <a:buChar char="Ø"/>
            </a:pPr>
            <a:r>
              <a:rPr lang="en-US" dirty="0"/>
              <a:t> It is also necessary to emphasize the role of an experienced dietician or nutritionist in the field of nutrition in nephrology. </a:t>
            </a:r>
          </a:p>
          <a:p>
            <a:pPr marL="285750" indent="-285750">
              <a:lnSpc>
                <a:spcPct val="150000"/>
              </a:lnSpc>
              <a:buFont typeface="Wingdings" panose="05000000000000000000" pitchFamily="2" charset="2"/>
              <a:buChar char="Ø"/>
            </a:pPr>
            <a:r>
              <a:rPr lang="en-US" dirty="0"/>
              <a:t>Weight loss surgery in patients with CKD improves short-, medium-, and long-term kidney outcomes as well as obesity comorbidities. Consequently, BS could be considered as a </a:t>
            </a:r>
            <a:r>
              <a:rPr lang="en-US" dirty="0" err="1"/>
              <a:t>renoprotective</a:t>
            </a:r>
            <a:r>
              <a:rPr lang="en-US" dirty="0"/>
              <a:t> intervention in patients with pre-existing CKD and it should not be discouraged depending on CKD etiology.</a:t>
            </a:r>
          </a:p>
          <a:p>
            <a:pPr marL="285750" indent="-285750">
              <a:lnSpc>
                <a:spcPct val="150000"/>
              </a:lnSpc>
              <a:buFont typeface="Wingdings" panose="05000000000000000000" pitchFamily="2" charset="2"/>
              <a:buChar char="Ø"/>
            </a:pPr>
            <a:r>
              <a:rPr lang="en-US" dirty="0"/>
              <a:t>BS is of pivotal importance for KT potential recipients with high BMI. </a:t>
            </a:r>
          </a:p>
          <a:p>
            <a:pPr marL="285750" indent="-285750">
              <a:lnSpc>
                <a:spcPct val="150000"/>
              </a:lnSpc>
              <a:buFont typeface="Wingdings" panose="05000000000000000000" pitchFamily="2" charset="2"/>
              <a:buChar char="Ø"/>
            </a:pPr>
            <a:r>
              <a:rPr lang="en-US" dirty="0"/>
              <a:t>Nevertheless, these potential benefits must always be counterbalanced with eventual adverse events in multidisciplinary teams. Additional surgical risks should always be considered in order to be prepared and therefore avoid a negative impact not only on hospital length of stay but also complications and survival rate.</a:t>
            </a:r>
          </a:p>
        </p:txBody>
      </p:sp>
      <p:sp>
        <p:nvSpPr>
          <p:cNvPr id="6" name="Segnaposto numero diapositiva 5">
            <a:extLst>
              <a:ext uri="{FF2B5EF4-FFF2-40B4-BE49-F238E27FC236}">
                <a16:creationId xmlns:a16="http://schemas.microsoft.com/office/drawing/2014/main" id="{B0592533-D0A8-999A-0A23-C31D70F8DFEE}"/>
              </a:ext>
            </a:extLst>
          </p:cNvPr>
          <p:cNvSpPr>
            <a:spLocks noGrp="1"/>
          </p:cNvSpPr>
          <p:nvPr>
            <p:ph type="sldNum" sz="quarter" idx="12"/>
          </p:nvPr>
        </p:nvSpPr>
        <p:spPr/>
        <p:txBody>
          <a:bodyPr/>
          <a:lstStyle/>
          <a:p>
            <a:pPr rtl="0"/>
            <a:fld id="{3A98EE3D-8CD1-4C3F-BD1C-C98C9596463C}" type="slidenum">
              <a:rPr lang="it-IT" noProof="0" smtClean="0"/>
              <a:pPr rtl="0"/>
              <a:t>16</a:t>
            </a:fld>
            <a:endParaRPr lang="it-IT" noProof="0" dirty="0"/>
          </a:p>
        </p:txBody>
      </p:sp>
      <p:sp>
        <p:nvSpPr>
          <p:cNvPr id="8" name="CasellaDiTesto 7">
            <a:extLst>
              <a:ext uri="{FF2B5EF4-FFF2-40B4-BE49-F238E27FC236}">
                <a16:creationId xmlns:a16="http://schemas.microsoft.com/office/drawing/2014/main" id="{E1C60BCE-9C5C-C714-9404-D3646863E100}"/>
              </a:ext>
            </a:extLst>
          </p:cNvPr>
          <p:cNvSpPr txBox="1"/>
          <p:nvPr/>
        </p:nvSpPr>
        <p:spPr>
          <a:xfrm>
            <a:off x="0" y="6390265"/>
            <a:ext cx="2425148" cy="369332"/>
          </a:xfrm>
          <a:prstGeom prst="rect">
            <a:avLst/>
          </a:prstGeom>
          <a:noFill/>
        </p:spPr>
        <p:txBody>
          <a:bodyPr wrap="square" rtlCol="0">
            <a:spAutoFit/>
          </a:bodyPr>
          <a:lstStyle/>
          <a:p>
            <a:r>
              <a:rPr lang="it-IT" dirty="0"/>
              <a:t>Dott. Guido Gembillo</a:t>
            </a:r>
          </a:p>
        </p:txBody>
      </p:sp>
    </p:spTree>
    <p:extLst>
      <p:ext uri="{BB962C8B-B14F-4D97-AF65-F5344CB8AC3E}">
        <p14:creationId xmlns:p14="http://schemas.microsoft.com/office/powerpoint/2010/main" val="35532604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DDEFC26D-5850-C278-AC9B-DEAA45CC7B96}"/>
              </a:ext>
            </a:extLst>
          </p:cNvPr>
          <p:cNvSpPr txBox="1"/>
          <p:nvPr/>
        </p:nvSpPr>
        <p:spPr>
          <a:xfrm>
            <a:off x="1245704" y="851074"/>
            <a:ext cx="6135757" cy="830997"/>
          </a:xfrm>
          <a:prstGeom prst="rect">
            <a:avLst/>
          </a:prstGeom>
          <a:noFill/>
        </p:spPr>
        <p:txBody>
          <a:bodyPr wrap="square" rtlCol="0">
            <a:spAutoFit/>
          </a:bodyPr>
          <a:lstStyle/>
          <a:p>
            <a:r>
              <a:rPr lang="it-IT" sz="4800" b="1" dirty="0">
                <a:solidFill>
                  <a:schemeClr val="tx2">
                    <a:lumMod val="75000"/>
                    <a:lumOff val="25000"/>
                  </a:schemeClr>
                </a:solidFill>
              </a:rPr>
              <a:t>Call for Papers! </a:t>
            </a:r>
          </a:p>
        </p:txBody>
      </p:sp>
      <p:pic>
        <p:nvPicPr>
          <p:cNvPr id="6" name="Immagine 5">
            <a:extLst>
              <a:ext uri="{FF2B5EF4-FFF2-40B4-BE49-F238E27FC236}">
                <a16:creationId xmlns:a16="http://schemas.microsoft.com/office/drawing/2014/main" id="{C89F33CD-88F5-2365-733E-C63E1DDBD2BF}"/>
              </a:ext>
            </a:extLst>
          </p:cNvPr>
          <p:cNvPicPr>
            <a:picLocks noChangeAspect="1"/>
          </p:cNvPicPr>
          <p:nvPr/>
        </p:nvPicPr>
        <p:blipFill>
          <a:blip r:embed="rId2"/>
          <a:stretch>
            <a:fillRect/>
          </a:stretch>
        </p:blipFill>
        <p:spPr>
          <a:xfrm>
            <a:off x="1111941" y="1682071"/>
            <a:ext cx="7663484" cy="1837328"/>
          </a:xfrm>
          <a:prstGeom prst="rect">
            <a:avLst/>
          </a:prstGeom>
        </p:spPr>
      </p:pic>
      <p:pic>
        <p:nvPicPr>
          <p:cNvPr id="8" name="Immagine 7">
            <a:extLst>
              <a:ext uri="{FF2B5EF4-FFF2-40B4-BE49-F238E27FC236}">
                <a16:creationId xmlns:a16="http://schemas.microsoft.com/office/drawing/2014/main" id="{5124FA87-C3D9-B1F8-2773-6B672ED39DE2}"/>
              </a:ext>
            </a:extLst>
          </p:cNvPr>
          <p:cNvPicPr>
            <a:picLocks noChangeAspect="1"/>
          </p:cNvPicPr>
          <p:nvPr/>
        </p:nvPicPr>
        <p:blipFill>
          <a:blip r:embed="rId3"/>
          <a:stretch>
            <a:fillRect/>
          </a:stretch>
        </p:blipFill>
        <p:spPr>
          <a:xfrm>
            <a:off x="1111941" y="3429000"/>
            <a:ext cx="7663485" cy="3162300"/>
          </a:xfrm>
          <a:prstGeom prst="rect">
            <a:avLst/>
          </a:prstGeom>
        </p:spPr>
      </p:pic>
      <p:sp>
        <p:nvSpPr>
          <p:cNvPr id="9" name="CasellaDiTesto 8">
            <a:extLst>
              <a:ext uri="{FF2B5EF4-FFF2-40B4-BE49-F238E27FC236}">
                <a16:creationId xmlns:a16="http://schemas.microsoft.com/office/drawing/2014/main" id="{579F87D7-DFC4-457A-E067-7B131FF0779F}"/>
              </a:ext>
            </a:extLst>
          </p:cNvPr>
          <p:cNvSpPr txBox="1"/>
          <p:nvPr/>
        </p:nvSpPr>
        <p:spPr>
          <a:xfrm>
            <a:off x="8587408" y="1081907"/>
            <a:ext cx="3604592" cy="369332"/>
          </a:xfrm>
          <a:prstGeom prst="rect">
            <a:avLst/>
          </a:prstGeom>
          <a:noFill/>
        </p:spPr>
        <p:txBody>
          <a:bodyPr wrap="square" rtlCol="0">
            <a:spAutoFit/>
          </a:bodyPr>
          <a:lstStyle/>
          <a:p>
            <a:r>
              <a:rPr lang="it-IT" dirty="0"/>
              <a:t>email: guidogembillo@live.it</a:t>
            </a:r>
          </a:p>
        </p:txBody>
      </p:sp>
      <p:sp>
        <p:nvSpPr>
          <p:cNvPr id="3" name="Segnaposto numero diapositiva 2">
            <a:extLst>
              <a:ext uri="{FF2B5EF4-FFF2-40B4-BE49-F238E27FC236}">
                <a16:creationId xmlns:a16="http://schemas.microsoft.com/office/drawing/2014/main" id="{E8AC0A26-0446-067E-FBB3-5C3B8C95B51D}"/>
              </a:ext>
            </a:extLst>
          </p:cNvPr>
          <p:cNvSpPr>
            <a:spLocks noGrp="1"/>
          </p:cNvSpPr>
          <p:nvPr>
            <p:ph type="sldNum" sz="quarter" idx="12"/>
          </p:nvPr>
        </p:nvSpPr>
        <p:spPr/>
        <p:txBody>
          <a:bodyPr/>
          <a:lstStyle/>
          <a:p>
            <a:pPr rtl="0"/>
            <a:fld id="{3A98EE3D-8CD1-4C3F-BD1C-C98C9596463C}" type="slidenum">
              <a:rPr lang="it-IT" noProof="0" smtClean="0"/>
              <a:pPr rtl="0"/>
              <a:t>17</a:t>
            </a:fld>
            <a:endParaRPr lang="it-IT" noProof="0" dirty="0"/>
          </a:p>
        </p:txBody>
      </p:sp>
      <p:sp>
        <p:nvSpPr>
          <p:cNvPr id="4" name="CasellaDiTesto 3">
            <a:extLst>
              <a:ext uri="{FF2B5EF4-FFF2-40B4-BE49-F238E27FC236}">
                <a16:creationId xmlns:a16="http://schemas.microsoft.com/office/drawing/2014/main" id="{3D5D6F66-6624-B478-4220-195E36B71E92}"/>
              </a:ext>
            </a:extLst>
          </p:cNvPr>
          <p:cNvSpPr txBox="1"/>
          <p:nvPr/>
        </p:nvSpPr>
        <p:spPr>
          <a:xfrm>
            <a:off x="0" y="6390265"/>
            <a:ext cx="2425148" cy="369332"/>
          </a:xfrm>
          <a:prstGeom prst="rect">
            <a:avLst/>
          </a:prstGeom>
          <a:noFill/>
        </p:spPr>
        <p:txBody>
          <a:bodyPr wrap="square" rtlCol="0">
            <a:spAutoFit/>
          </a:bodyPr>
          <a:lstStyle/>
          <a:p>
            <a:r>
              <a:rPr lang="it-IT" dirty="0"/>
              <a:t>Dott. Guido Gembillo</a:t>
            </a:r>
          </a:p>
        </p:txBody>
      </p:sp>
    </p:spTree>
    <p:extLst>
      <p:ext uri="{BB962C8B-B14F-4D97-AF65-F5344CB8AC3E}">
        <p14:creationId xmlns:p14="http://schemas.microsoft.com/office/powerpoint/2010/main" val="27528647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7F1CCB64-8231-435F-87C9-78C908E39380}"/>
              </a:ext>
            </a:extLst>
          </p:cNvPr>
          <p:cNvSpPr>
            <a:spLocks noGrp="1"/>
          </p:cNvSpPr>
          <p:nvPr>
            <p:ph type="ctrTitle"/>
          </p:nvPr>
        </p:nvSpPr>
        <p:spPr/>
        <p:txBody>
          <a:bodyPr/>
          <a:lstStyle/>
          <a:p>
            <a:r>
              <a:rPr lang="it-IT" dirty="0"/>
              <a:t>Grazie per l’attenzione</a:t>
            </a:r>
          </a:p>
        </p:txBody>
      </p:sp>
      <p:sp>
        <p:nvSpPr>
          <p:cNvPr id="2" name="Segnaposto numero diapositiva 1">
            <a:extLst>
              <a:ext uri="{FF2B5EF4-FFF2-40B4-BE49-F238E27FC236}">
                <a16:creationId xmlns:a16="http://schemas.microsoft.com/office/drawing/2014/main" id="{1EE32D47-B675-6190-E32D-245EBC5FBCF6}"/>
              </a:ext>
            </a:extLst>
          </p:cNvPr>
          <p:cNvSpPr>
            <a:spLocks noGrp="1"/>
          </p:cNvSpPr>
          <p:nvPr>
            <p:ph type="sldNum" sz="quarter" idx="12"/>
          </p:nvPr>
        </p:nvSpPr>
        <p:spPr/>
        <p:txBody>
          <a:bodyPr/>
          <a:lstStyle/>
          <a:p>
            <a:pPr rtl="0"/>
            <a:fld id="{3A98EE3D-8CD1-4C3F-BD1C-C98C9596463C}" type="slidenum">
              <a:rPr lang="it-IT" noProof="0" smtClean="0"/>
              <a:t>18</a:t>
            </a:fld>
            <a:endParaRPr lang="it-IT" noProof="0" dirty="0"/>
          </a:p>
        </p:txBody>
      </p:sp>
      <p:sp>
        <p:nvSpPr>
          <p:cNvPr id="4" name="CasellaDiTesto 3">
            <a:extLst>
              <a:ext uri="{FF2B5EF4-FFF2-40B4-BE49-F238E27FC236}">
                <a16:creationId xmlns:a16="http://schemas.microsoft.com/office/drawing/2014/main" id="{5E76D9C6-6B2A-7EAA-CA20-89187D08449B}"/>
              </a:ext>
            </a:extLst>
          </p:cNvPr>
          <p:cNvSpPr txBox="1"/>
          <p:nvPr/>
        </p:nvSpPr>
        <p:spPr>
          <a:xfrm>
            <a:off x="6970643" y="4570320"/>
            <a:ext cx="2861687" cy="646331"/>
          </a:xfrm>
          <a:prstGeom prst="rect">
            <a:avLst/>
          </a:prstGeom>
          <a:noFill/>
        </p:spPr>
        <p:txBody>
          <a:bodyPr wrap="square" rtlCol="0">
            <a:spAutoFit/>
          </a:bodyPr>
          <a:lstStyle/>
          <a:p>
            <a:r>
              <a:rPr lang="it-IT" dirty="0"/>
              <a:t>Dott. Guido Gembillo</a:t>
            </a:r>
          </a:p>
          <a:p>
            <a:r>
              <a:rPr lang="it-IT" dirty="0"/>
              <a:t>Email: </a:t>
            </a:r>
            <a:r>
              <a:rPr lang="it-IT" dirty="0">
                <a:hlinkClick r:id="rId2"/>
              </a:rPr>
              <a:t>guidogembillo@live.it</a:t>
            </a:r>
            <a:r>
              <a:rPr lang="it-IT" dirty="0"/>
              <a:t> </a:t>
            </a:r>
          </a:p>
        </p:txBody>
      </p:sp>
    </p:spTree>
    <p:extLst>
      <p:ext uri="{BB962C8B-B14F-4D97-AF65-F5344CB8AC3E}">
        <p14:creationId xmlns:p14="http://schemas.microsoft.com/office/powerpoint/2010/main" val="17455455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 name="Title 1">
            <a:extLst>
              <a:ext uri="{FF2B5EF4-FFF2-40B4-BE49-F238E27FC236}">
                <a16:creationId xmlns:a16="http://schemas.microsoft.com/office/drawing/2014/main" id="{E6670652-A889-37EF-2186-BFF3F7600D97}"/>
              </a:ext>
            </a:extLst>
          </p:cNvPr>
          <p:cNvSpPr>
            <a:spLocks noGrp="1"/>
          </p:cNvSpPr>
          <p:nvPr>
            <p:ph type="title"/>
          </p:nvPr>
        </p:nvSpPr>
        <p:spPr>
          <a:xfrm>
            <a:off x="1164482" y="16932"/>
            <a:ext cx="10772775" cy="1658198"/>
          </a:xfrm>
        </p:spPr>
        <p:txBody>
          <a:bodyPr vert="horz" lIns="91440" tIns="45720" rIns="91440" bIns="45720" rtlCol="0" anchor="b">
            <a:normAutofit/>
          </a:bodyPr>
          <a:lstStyle/>
          <a:p>
            <a:r>
              <a:rPr lang="it-IT" b="1" kern="1200" spc="-50" baseline="0" dirty="0">
                <a:latin typeface="+mn-lt"/>
                <a:ea typeface="+mj-ea"/>
                <a:cs typeface="+mj-cs"/>
              </a:rPr>
              <a:t>Chronic </a:t>
            </a:r>
            <a:r>
              <a:rPr lang="it-IT" b="1" kern="1200" spc="-50" baseline="0" dirty="0" err="1">
                <a:latin typeface="+mn-lt"/>
                <a:ea typeface="+mj-ea"/>
                <a:cs typeface="+mj-cs"/>
              </a:rPr>
              <a:t>Kidney</a:t>
            </a:r>
            <a:r>
              <a:rPr lang="it-IT" b="1" kern="1200" spc="-50" baseline="0" dirty="0">
                <a:latin typeface="+mn-lt"/>
                <a:ea typeface="+mj-ea"/>
                <a:cs typeface="+mj-cs"/>
              </a:rPr>
              <a:t> Disease Worldwide</a:t>
            </a:r>
          </a:p>
        </p:txBody>
      </p:sp>
      <p:pic>
        <p:nvPicPr>
          <p:cNvPr id="4" name="Immagine 3">
            <a:extLst>
              <a:ext uri="{FF2B5EF4-FFF2-40B4-BE49-F238E27FC236}">
                <a16:creationId xmlns:a16="http://schemas.microsoft.com/office/drawing/2014/main" id="{E5317D35-F701-9A8F-AF6C-E0296E060389}"/>
              </a:ext>
            </a:extLst>
          </p:cNvPr>
          <p:cNvPicPr>
            <a:picLocks noChangeAspect="1"/>
          </p:cNvPicPr>
          <p:nvPr/>
        </p:nvPicPr>
        <p:blipFill>
          <a:blip r:embed="rId2"/>
          <a:stretch>
            <a:fillRect/>
          </a:stretch>
        </p:blipFill>
        <p:spPr>
          <a:xfrm>
            <a:off x="254743" y="1932094"/>
            <a:ext cx="8159750" cy="4079875"/>
          </a:xfrm>
          <a:prstGeom prst="rect">
            <a:avLst/>
          </a:prstGeom>
          <a:noFill/>
        </p:spPr>
      </p:pic>
      <p:sp>
        <p:nvSpPr>
          <p:cNvPr id="3" name="CasellaDiTesto 2">
            <a:extLst>
              <a:ext uri="{FF2B5EF4-FFF2-40B4-BE49-F238E27FC236}">
                <a16:creationId xmlns:a16="http://schemas.microsoft.com/office/drawing/2014/main" id="{A7E7FF0B-7271-FCF2-85F3-5BF4AD835879}"/>
              </a:ext>
            </a:extLst>
          </p:cNvPr>
          <p:cNvSpPr txBox="1"/>
          <p:nvPr/>
        </p:nvSpPr>
        <p:spPr>
          <a:xfrm>
            <a:off x="8414492" y="1932094"/>
            <a:ext cx="3522765" cy="4079875"/>
          </a:xfrm>
          <a:prstGeom prst="rect">
            <a:avLst/>
          </a:prstGeom>
        </p:spPr>
        <p:txBody>
          <a:bodyPr vert="horz" lIns="0" tIns="45720" rIns="0" bIns="45720" rtlCol="0">
            <a:normAutofit/>
          </a:bodyPr>
          <a:lstStyle/>
          <a:p>
            <a:pPr marL="266700" indent="-266700">
              <a:lnSpc>
                <a:spcPct val="90000"/>
              </a:lnSpc>
              <a:spcBef>
                <a:spcPts val="1200"/>
              </a:spcBef>
              <a:spcAft>
                <a:spcPts val="200"/>
              </a:spcAft>
              <a:buClr>
                <a:schemeClr val="accent1"/>
              </a:buClr>
              <a:buSzPct val="100000"/>
              <a:buFont typeface="Wingdings" panose="05000000000000000000" pitchFamily="2" charset="2"/>
              <a:buChar char="§"/>
            </a:pPr>
            <a:r>
              <a:rPr lang="it-IT" b="0" i="0" dirty="0">
                <a:solidFill>
                  <a:schemeClr val="tx1">
                    <a:lumMod val="75000"/>
                    <a:lumOff val="25000"/>
                  </a:schemeClr>
                </a:solidFill>
                <a:effectLst/>
                <a:highlight>
                  <a:srgbClr val="FFFFFF"/>
                </a:highlight>
              </a:rPr>
              <a:t>There </a:t>
            </a:r>
            <a:r>
              <a:rPr lang="it-IT" b="0" i="0" dirty="0" err="1">
                <a:solidFill>
                  <a:schemeClr val="tx1">
                    <a:lumMod val="75000"/>
                    <a:lumOff val="25000"/>
                  </a:schemeClr>
                </a:solidFill>
                <a:effectLst/>
                <a:highlight>
                  <a:srgbClr val="FFFFFF"/>
                </a:highlight>
              </a:rPr>
              <a:t>is</a:t>
            </a:r>
            <a:r>
              <a:rPr lang="it-IT" b="0" i="0" dirty="0">
                <a:solidFill>
                  <a:schemeClr val="tx1">
                    <a:lumMod val="75000"/>
                    <a:lumOff val="25000"/>
                  </a:schemeClr>
                </a:solidFill>
                <a:effectLst/>
                <a:highlight>
                  <a:srgbClr val="FFFFFF"/>
                </a:highlight>
              </a:rPr>
              <a:t> an </a:t>
            </a:r>
            <a:r>
              <a:rPr lang="it-IT" b="0" i="0" dirty="0" err="1">
                <a:solidFill>
                  <a:schemeClr val="tx1">
                    <a:lumMod val="75000"/>
                    <a:lumOff val="25000"/>
                  </a:schemeClr>
                </a:solidFill>
                <a:effectLst/>
                <a:highlight>
                  <a:srgbClr val="FFFFFF"/>
                </a:highlight>
              </a:rPr>
              <a:t>increase</a:t>
            </a:r>
            <a:r>
              <a:rPr lang="it-IT" b="0" i="0" dirty="0">
                <a:solidFill>
                  <a:schemeClr val="tx1">
                    <a:lumMod val="75000"/>
                    <a:lumOff val="25000"/>
                  </a:schemeClr>
                </a:solidFill>
                <a:effectLst/>
                <a:highlight>
                  <a:srgbClr val="FFFFFF"/>
                </a:highlight>
              </a:rPr>
              <a:t> in the </a:t>
            </a:r>
            <a:r>
              <a:rPr lang="it-IT" b="0" i="0" dirty="0" err="1">
                <a:solidFill>
                  <a:schemeClr val="tx1">
                    <a:lumMod val="75000"/>
                    <a:lumOff val="25000"/>
                  </a:schemeClr>
                </a:solidFill>
                <a:effectLst/>
                <a:highlight>
                  <a:srgbClr val="FFFFFF"/>
                </a:highlight>
              </a:rPr>
              <a:t>incidence</a:t>
            </a:r>
            <a:r>
              <a:rPr lang="it-IT" b="0" i="0" dirty="0">
                <a:solidFill>
                  <a:schemeClr val="tx1">
                    <a:lumMod val="75000"/>
                    <a:lumOff val="25000"/>
                  </a:schemeClr>
                </a:solidFill>
                <a:effectLst/>
                <a:highlight>
                  <a:srgbClr val="FFFFFF"/>
                </a:highlight>
              </a:rPr>
              <a:t> of CKD, </a:t>
            </a:r>
            <a:r>
              <a:rPr lang="it-IT" b="0" i="0" dirty="0" err="1">
                <a:solidFill>
                  <a:schemeClr val="tx1">
                    <a:lumMod val="75000"/>
                    <a:lumOff val="25000"/>
                  </a:schemeClr>
                </a:solidFill>
                <a:effectLst/>
                <a:highlight>
                  <a:srgbClr val="FFFFFF"/>
                </a:highlight>
              </a:rPr>
              <a:t>which</a:t>
            </a:r>
            <a:r>
              <a:rPr lang="it-IT" b="0" i="0" dirty="0">
                <a:solidFill>
                  <a:schemeClr val="tx1">
                    <a:lumMod val="75000"/>
                    <a:lumOff val="25000"/>
                  </a:schemeClr>
                </a:solidFill>
                <a:effectLst/>
                <a:highlight>
                  <a:srgbClr val="FFFFFF"/>
                </a:highlight>
              </a:rPr>
              <a:t> </a:t>
            </a:r>
            <a:r>
              <a:rPr lang="it-IT" b="0" i="0" dirty="0" err="1">
                <a:solidFill>
                  <a:schemeClr val="tx1">
                    <a:lumMod val="75000"/>
                    <a:lumOff val="25000"/>
                  </a:schemeClr>
                </a:solidFill>
                <a:effectLst/>
                <a:highlight>
                  <a:srgbClr val="FFFFFF"/>
                </a:highlight>
              </a:rPr>
              <a:t>is</a:t>
            </a:r>
            <a:r>
              <a:rPr lang="it-IT" b="0" i="0" dirty="0">
                <a:solidFill>
                  <a:schemeClr val="tx1">
                    <a:lumMod val="75000"/>
                    <a:lumOff val="25000"/>
                  </a:schemeClr>
                </a:solidFill>
                <a:effectLst/>
                <a:highlight>
                  <a:srgbClr val="FFFFFF"/>
                </a:highlight>
              </a:rPr>
              <a:t> </a:t>
            </a:r>
            <a:r>
              <a:rPr lang="it-IT" b="0" i="0" dirty="0" err="1">
                <a:solidFill>
                  <a:schemeClr val="tx1">
                    <a:lumMod val="75000"/>
                    <a:lumOff val="25000"/>
                  </a:schemeClr>
                </a:solidFill>
                <a:effectLst/>
                <a:highlight>
                  <a:srgbClr val="FFFFFF"/>
                </a:highlight>
              </a:rPr>
              <a:t>usually</a:t>
            </a:r>
            <a:r>
              <a:rPr lang="it-IT" b="0" i="0" dirty="0">
                <a:solidFill>
                  <a:schemeClr val="tx1">
                    <a:lumMod val="75000"/>
                    <a:lumOff val="25000"/>
                  </a:schemeClr>
                </a:solidFill>
                <a:effectLst/>
                <a:highlight>
                  <a:srgbClr val="FFFFFF"/>
                </a:highlight>
              </a:rPr>
              <a:t> </a:t>
            </a:r>
            <a:r>
              <a:rPr lang="it-IT" b="0" i="0" dirty="0" err="1">
                <a:solidFill>
                  <a:schemeClr val="tx1">
                    <a:lumMod val="75000"/>
                    <a:lumOff val="25000"/>
                  </a:schemeClr>
                </a:solidFill>
                <a:effectLst/>
                <a:highlight>
                  <a:srgbClr val="FFFFFF"/>
                </a:highlight>
              </a:rPr>
              <a:t>diagnosed</a:t>
            </a:r>
            <a:r>
              <a:rPr lang="it-IT" b="0" i="0" dirty="0">
                <a:solidFill>
                  <a:schemeClr val="tx1">
                    <a:lumMod val="75000"/>
                    <a:lumOff val="25000"/>
                  </a:schemeClr>
                </a:solidFill>
                <a:effectLst/>
                <a:highlight>
                  <a:srgbClr val="FFFFFF"/>
                </a:highlight>
              </a:rPr>
              <a:t> </a:t>
            </a:r>
            <a:r>
              <a:rPr lang="it-IT" b="0" i="0" dirty="0" err="1">
                <a:solidFill>
                  <a:schemeClr val="tx1">
                    <a:lumMod val="75000"/>
                    <a:lumOff val="25000"/>
                  </a:schemeClr>
                </a:solidFill>
                <a:effectLst/>
                <a:highlight>
                  <a:srgbClr val="FFFFFF"/>
                </a:highlight>
              </a:rPr>
              <a:t>relatively</a:t>
            </a:r>
            <a:r>
              <a:rPr lang="it-IT" b="0" i="0" dirty="0">
                <a:solidFill>
                  <a:schemeClr val="tx1">
                    <a:lumMod val="75000"/>
                    <a:lumOff val="25000"/>
                  </a:schemeClr>
                </a:solidFill>
                <a:effectLst/>
                <a:highlight>
                  <a:srgbClr val="FFFFFF"/>
                </a:highlight>
              </a:rPr>
              <a:t> late </a:t>
            </a:r>
            <a:r>
              <a:rPr lang="it-IT" b="0" i="0" dirty="0" err="1">
                <a:solidFill>
                  <a:schemeClr val="tx1">
                    <a:lumMod val="75000"/>
                    <a:lumOff val="25000"/>
                  </a:schemeClr>
                </a:solidFill>
                <a:effectLst/>
                <a:highlight>
                  <a:srgbClr val="FFFFFF"/>
                </a:highlight>
              </a:rPr>
              <a:t>when</a:t>
            </a:r>
            <a:r>
              <a:rPr lang="it-IT" b="0" i="0" dirty="0">
                <a:solidFill>
                  <a:schemeClr val="tx1">
                    <a:lumMod val="75000"/>
                    <a:lumOff val="25000"/>
                  </a:schemeClr>
                </a:solidFill>
                <a:effectLst/>
                <a:highlight>
                  <a:srgbClr val="FFFFFF"/>
                </a:highlight>
              </a:rPr>
              <a:t> </a:t>
            </a:r>
            <a:r>
              <a:rPr lang="it-IT" b="0" i="0" dirty="0" err="1">
                <a:solidFill>
                  <a:schemeClr val="tx1">
                    <a:lumMod val="75000"/>
                    <a:lumOff val="25000"/>
                  </a:schemeClr>
                </a:solidFill>
                <a:effectLst/>
                <a:highlight>
                  <a:srgbClr val="FFFFFF"/>
                </a:highlight>
              </a:rPr>
              <a:t>nephroprotective</a:t>
            </a:r>
            <a:r>
              <a:rPr lang="it-IT" b="0" i="0" dirty="0">
                <a:solidFill>
                  <a:schemeClr val="tx1">
                    <a:lumMod val="75000"/>
                    <a:lumOff val="25000"/>
                  </a:schemeClr>
                </a:solidFill>
                <a:effectLst/>
                <a:highlight>
                  <a:srgbClr val="FFFFFF"/>
                </a:highlight>
              </a:rPr>
              <a:t> actions </a:t>
            </a:r>
            <a:r>
              <a:rPr lang="it-IT" b="0" i="0" dirty="0" err="1">
                <a:solidFill>
                  <a:schemeClr val="tx1">
                    <a:lumMod val="75000"/>
                    <a:lumOff val="25000"/>
                  </a:schemeClr>
                </a:solidFill>
                <a:effectLst/>
                <a:highlight>
                  <a:srgbClr val="FFFFFF"/>
                </a:highlight>
              </a:rPr>
              <a:t>bring</a:t>
            </a:r>
            <a:r>
              <a:rPr lang="it-IT" b="0" i="0" dirty="0">
                <a:solidFill>
                  <a:schemeClr val="tx1">
                    <a:lumMod val="75000"/>
                    <a:lumOff val="25000"/>
                  </a:schemeClr>
                </a:solidFill>
                <a:effectLst/>
                <a:highlight>
                  <a:srgbClr val="FFFFFF"/>
                </a:highlight>
              </a:rPr>
              <a:t> </a:t>
            </a:r>
            <a:r>
              <a:rPr lang="it-IT" b="0" i="0" dirty="0" err="1">
                <a:solidFill>
                  <a:schemeClr val="tx1">
                    <a:lumMod val="75000"/>
                    <a:lumOff val="25000"/>
                  </a:schemeClr>
                </a:solidFill>
                <a:effectLst/>
                <a:highlight>
                  <a:srgbClr val="FFFFFF"/>
                </a:highlight>
              </a:rPr>
              <a:t>little</a:t>
            </a:r>
            <a:r>
              <a:rPr lang="it-IT" b="0" i="0" dirty="0">
                <a:solidFill>
                  <a:schemeClr val="tx1">
                    <a:lumMod val="75000"/>
                    <a:lumOff val="25000"/>
                  </a:schemeClr>
                </a:solidFill>
                <a:effectLst/>
                <a:highlight>
                  <a:srgbClr val="FFFFFF"/>
                </a:highlight>
              </a:rPr>
              <a:t> benefit. For </a:t>
            </a:r>
            <a:r>
              <a:rPr lang="it-IT" b="0" i="0" dirty="0" err="1">
                <a:solidFill>
                  <a:schemeClr val="tx1">
                    <a:lumMod val="75000"/>
                    <a:lumOff val="25000"/>
                  </a:schemeClr>
                </a:solidFill>
                <a:effectLst/>
                <a:highlight>
                  <a:srgbClr val="FFFFFF"/>
                </a:highlight>
              </a:rPr>
              <a:t>this</a:t>
            </a:r>
            <a:r>
              <a:rPr lang="it-IT" b="0" i="0" dirty="0">
                <a:solidFill>
                  <a:schemeClr val="tx1">
                    <a:lumMod val="75000"/>
                    <a:lumOff val="25000"/>
                  </a:schemeClr>
                </a:solidFill>
                <a:effectLst/>
                <a:highlight>
                  <a:srgbClr val="FFFFFF"/>
                </a:highlight>
              </a:rPr>
              <a:t> </a:t>
            </a:r>
            <a:r>
              <a:rPr lang="it-IT" b="0" i="0" dirty="0" err="1">
                <a:solidFill>
                  <a:schemeClr val="tx1">
                    <a:lumMod val="75000"/>
                    <a:lumOff val="25000"/>
                  </a:schemeClr>
                </a:solidFill>
                <a:effectLst/>
                <a:highlight>
                  <a:srgbClr val="FFFFFF"/>
                </a:highlight>
              </a:rPr>
              <a:t>reason</a:t>
            </a:r>
            <a:r>
              <a:rPr lang="it-IT" b="0" i="0" dirty="0">
                <a:solidFill>
                  <a:schemeClr val="tx1">
                    <a:lumMod val="75000"/>
                    <a:lumOff val="25000"/>
                  </a:schemeClr>
                </a:solidFill>
                <a:effectLst/>
                <a:highlight>
                  <a:srgbClr val="FFFFFF"/>
                </a:highlight>
              </a:rPr>
              <a:t>, the number of people </a:t>
            </a:r>
            <a:r>
              <a:rPr lang="it-IT" b="0" i="0" dirty="0" err="1">
                <a:solidFill>
                  <a:schemeClr val="tx1">
                    <a:lumMod val="75000"/>
                    <a:lumOff val="25000"/>
                  </a:schemeClr>
                </a:solidFill>
                <a:effectLst/>
                <a:highlight>
                  <a:srgbClr val="FFFFFF"/>
                </a:highlight>
              </a:rPr>
              <a:t>requiring</a:t>
            </a:r>
            <a:r>
              <a:rPr lang="it-IT" b="0" i="0" dirty="0">
                <a:solidFill>
                  <a:schemeClr val="tx1">
                    <a:lumMod val="75000"/>
                    <a:lumOff val="25000"/>
                  </a:schemeClr>
                </a:solidFill>
                <a:effectLst/>
                <a:highlight>
                  <a:srgbClr val="FFFFFF"/>
                </a:highlight>
              </a:rPr>
              <a:t> RRT, including </a:t>
            </a:r>
            <a:r>
              <a:rPr lang="it-IT" b="0" i="0" dirty="0" err="1">
                <a:solidFill>
                  <a:schemeClr val="tx1">
                    <a:lumMod val="75000"/>
                    <a:lumOff val="25000"/>
                  </a:schemeClr>
                </a:solidFill>
                <a:effectLst/>
                <a:highlight>
                  <a:srgbClr val="FFFFFF"/>
                </a:highlight>
              </a:rPr>
              <a:t>dialysis</a:t>
            </a:r>
            <a:r>
              <a:rPr lang="it-IT" b="0" i="0" dirty="0">
                <a:solidFill>
                  <a:schemeClr val="tx1">
                    <a:lumMod val="75000"/>
                    <a:lumOff val="25000"/>
                  </a:schemeClr>
                </a:solidFill>
                <a:effectLst/>
                <a:highlight>
                  <a:srgbClr val="FFFFFF"/>
                </a:highlight>
              </a:rPr>
              <a:t> and </a:t>
            </a:r>
            <a:r>
              <a:rPr lang="it-IT" b="0" i="0" dirty="0" err="1">
                <a:solidFill>
                  <a:schemeClr val="tx1">
                    <a:lumMod val="75000"/>
                    <a:lumOff val="25000"/>
                  </a:schemeClr>
                </a:solidFill>
                <a:effectLst/>
                <a:highlight>
                  <a:srgbClr val="FFFFFF"/>
                </a:highlight>
              </a:rPr>
              <a:t>kidney</a:t>
            </a:r>
            <a:r>
              <a:rPr lang="it-IT" b="0" i="0" dirty="0">
                <a:solidFill>
                  <a:schemeClr val="tx1">
                    <a:lumMod val="75000"/>
                    <a:lumOff val="25000"/>
                  </a:schemeClr>
                </a:solidFill>
                <a:effectLst/>
                <a:highlight>
                  <a:srgbClr val="FFFFFF"/>
                </a:highlight>
              </a:rPr>
              <a:t> </a:t>
            </a:r>
            <a:r>
              <a:rPr lang="it-IT" b="0" i="0" dirty="0" err="1">
                <a:solidFill>
                  <a:schemeClr val="tx1">
                    <a:lumMod val="75000"/>
                    <a:lumOff val="25000"/>
                  </a:schemeClr>
                </a:solidFill>
                <a:effectLst/>
                <a:highlight>
                  <a:srgbClr val="FFFFFF"/>
                </a:highlight>
              </a:rPr>
              <a:t>transplantation</a:t>
            </a:r>
            <a:r>
              <a:rPr lang="it-IT" b="0" i="0" dirty="0">
                <a:solidFill>
                  <a:schemeClr val="tx1">
                    <a:lumMod val="75000"/>
                    <a:lumOff val="25000"/>
                  </a:schemeClr>
                </a:solidFill>
                <a:effectLst/>
                <a:highlight>
                  <a:srgbClr val="FFFFFF"/>
                </a:highlight>
              </a:rPr>
              <a:t>, </a:t>
            </a:r>
            <a:r>
              <a:rPr lang="it-IT" b="0" i="0" dirty="0" err="1">
                <a:solidFill>
                  <a:schemeClr val="tx1">
                    <a:lumMod val="75000"/>
                    <a:lumOff val="25000"/>
                  </a:schemeClr>
                </a:solidFill>
                <a:effectLst/>
                <a:highlight>
                  <a:srgbClr val="FFFFFF"/>
                </a:highlight>
              </a:rPr>
              <a:t>is</a:t>
            </a:r>
            <a:r>
              <a:rPr lang="it-IT" b="0" i="0" dirty="0">
                <a:solidFill>
                  <a:schemeClr val="tx1">
                    <a:lumMod val="75000"/>
                    <a:lumOff val="25000"/>
                  </a:schemeClr>
                </a:solidFill>
                <a:effectLst/>
                <a:highlight>
                  <a:srgbClr val="FFFFFF"/>
                </a:highlight>
              </a:rPr>
              <a:t> </a:t>
            </a:r>
            <a:r>
              <a:rPr lang="it-IT" b="0" i="0" dirty="0" err="1">
                <a:solidFill>
                  <a:schemeClr val="tx1">
                    <a:lumMod val="75000"/>
                    <a:lumOff val="25000"/>
                  </a:schemeClr>
                </a:solidFill>
                <a:effectLst/>
                <a:highlight>
                  <a:srgbClr val="FFFFFF"/>
                </a:highlight>
              </a:rPr>
              <a:t>also</a:t>
            </a:r>
            <a:r>
              <a:rPr lang="it-IT" b="0" i="0" dirty="0">
                <a:solidFill>
                  <a:schemeClr val="tx1">
                    <a:lumMod val="75000"/>
                    <a:lumOff val="25000"/>
                  </a:schemeClr>
                </a:solidFill>
                <a:effectLst/>
                <a:highlight>
                  <a:srgbClr val="FFFFFF"/>
                </a:highlight>
              </a:rPr>
              <a:t> </a:t>
            </a:r>
            <a:r>
              <a:rPr lang="it-IT" b="0" i="0" dirty="0" err="1">
                <a:solidFill>
                  <a:schemeClr val="tx1">
                    <a:lumMod val="75000"/>
                    <a:lumOff val="25000"/>
                  </a:schemeClr>
                </a:solidFill>
                <a:effectLst/>
                <a:highlight>
                  <a:srgbClr val="FFFFFF"/>
                </a:highlight>
              </a:rPr>
              <a:t>increasing</a:t>
            </a:r>
            <a:r>
              <a:rPr lang="it-IT" b="0" i="0" dirty="0">
                <a:solidFill>
                  <a:schemeClr val="tx1">
                    <a:lumMod val="75000"/>
                    <a:lumOff val="25000"/>
                  </a:schemeClr>
                </a:solidFill>
                <a:effectLst/>
                <a:highlight>
                  <a:srgbClr val="FFFFFF"/>
                </a:highlight>
              </a:rPr>
              <a:t>. CKD </a:t>
            </a:r>
            <a:r>
              <a:rPr lang="it-IT" b="0" i="0" dirty="0" err="1">
                <a:solidFill>
                  <a:schemeClr val="tx1">
                    <a:lumMod val="75000"/>
                    <a:lumOff val="25000"/>
                  </a:schemeClr>
                </a:solidFill>
                <a:effectLst/>
                <a:highlight>
                  <a:srgbClr val="FFFFFF"/>
                </a:highlight>
              </a:rPr>
              <a:t>is</a:t>
            </a:r>
            <a:r>
              <a:rPr lang="it-IT" b="0" i="0" dirty="0">
                <a:solidFill>
                  <a:schemeClr val="tx1">
                    <a:lumMod val="75000"/>
                    <a:lumOff val="25000"/>
                  </a:schemeClr>
                </a:solidFill>
                <a:effectLst/>
                <a:highlight>
                  <a:srgbClr val="FFFFFF"/>
                </a:highlight>
              </a:rPr>
              <a:t> </a:t>
            </a:r>
            <a:r>
              <a:rPr lang="it-IT" b="0" i="0" dirty="0" err="1">
                <a:solidFill>
                  <a:schemeClr val="tx1">
                    <a:lumMod val="75000"/>
                    <a:lumOff val="25000"/>
                  </a:schemeClr>
                </a:solidFill>
                <a:effectLst/>
                <a:highlight>
                  <a:srgbClr val="FFFFFF"/>
                </a:highlight>
              </a:rPr>
              <a:t>divided</a:t>
            </a:r>
            <a:r>
              <a:rPr lang="it-IT" b="0" i="0" dirty="0">
                <a:solidFill>
                  <a:schemeClr val="tx1">
                    <a:lumMod val="75000"/>
                    <a:lumOff val="25000"/>
                  </a:schemeClr>
                </a:solidFill>
                <a:effectLst/>
                <a:highlight>
                  <a:srgbClr val="FFFFFF"/>
                </a:highlight>
              </a:rPr>
              <a:t> </a:t>
            </a:r>
            <a:r>
              <a:rPr lang="it-IT" b="0" i="0" dirty="0" err="1">
                <a:solidFill>
                  <a:schemeClr val="tx1">
                    <a:lumMod val="75000"/>
                    <a:lumOff val="25000"/>
                  </a:schemeClr>
                </a:solidFill>
                <a:effectLst/>
                <a:highlight>
                  <a:srgbClr val="FFFFFF"/>
                </a:highlight>
              </a:rPr>
              <a:t>into</a:t>
            </a:r>
            <a:r>
              <a:rPr lang="it-IT" b="0" i="0" dirty="0">
                <a:solidFill>
                  <a:schemeClr val="tx1">
                    <a:lumMod val="75000"/>
                    <a:lumOff val="25000"/>
                  </a:schemeClr>
                </a:solidFill>
                <a:effectLst/>
                <a:highlight>
                  <a:srgbClr val="FFFFFF"/>
                </a:highlight>
              </a:rPr>
              <a:t> </a:t>
            </a:r>
            <a:r>
              <a:rPr lang="it-IT" b="0" i="0" dirty="0" err="1">
                <a:solidFill>
                  <a:schemeClr val="tx1">
                    <a:lumMod val="75000"/>
                    <a:lumOff val="25000"/>
                  </a:schemeClr>
                </a:solidFill>
                <a:effectLst/>
                <a:highlight>
                  <a:srgbClr val="FFFFFF"/>
                </a:highlight>
              </a:rPr>
              <a:t>five</a:t>
            </a:r>
            <a:r>
              <a:rPr lang="it-IT" b="0" i="0" dirty="0">
                <a:solidFill>
                  <a:schemeClr val="tx1">
                    <a:lumMod val="75000"/>
                    <a:lumOff val="25000"/>
                  </a:schemeClr>
                </a:solidFill>
                <a:effectLst/>
                <a:highlight>
                  <a:srgbClr val="FFFFFF"/>
                </a:highlight>
              </a:rPr>
              <a:t> stages </a:t>
            </a:r>
            <a:r>
              <a:rPr lang="it-IT" b="0" i="0" dirty="0" err="1">
                <a:solidFill>
                  <a:schemeClr val="tx1">
                    <a:lumMod val="75000"/>
                    <a:lumOff val="25000"/>
                  </a:schemeClr>
                </a:solidFill>
                <a:effectLst/>
                <a:highlight>
                  <a:srgbClr val="FFFFFF"/>
                </a:highlight>
              </a:rPr>
              <a:t>according</a:t>
            </a:r>
            <a:r>
              <a:rPr lang="it-IT" b="0" i="0" dirty="0">
                <a:solidFill>
                  <a:schemeClr val="tx1">
                    <a:lumMod val="75000"/>
                    <a:lumOff val="25000"/>
                  </a:schemeClr>
                </a:solidFill>
                <a:effectLst/>
                <a:highlight>
                  <a:srgbClr val="FFFFFF"/>
                </a:highlight>
              </a:rPr>
              <a:t> to the glomerular </a:t>
            </a:r>
            <a:r>
              <a:rPr lang="it-IT" b="0" i="0" dirty="0" err="1">
                <a:solidFill>
                  <a:schemeClr val="tx1">
                    <a:lumMod val="75000"/>
                    <a:lumOff val="25000"/>
                  </a:schemeClr>
                </a:solidFill>
                <a:effectLst/>
                <a:highlight>
                  <a:srgbClr val="FFFFFF"/>
                </a:highlight>
              </a:rPr>
              <a:t>filtration</a:t>
            </a:r>
            <a:r>
              <a:rPr lang="it-IT" b="0" i="0" dirty="0">
                <a:solidFill>
                  <a:schemeClr val="tx1">
                    <a:lumMod val="75000"/>
                    <a:lumOff val="25000"/>
                  </a:schemeClr>
                </a:solidFill>
                <a:effectLst/>
                <a:highlight>
                  <a:srgbClr val="FFFFFF"/>
                </a:highlight>
              </a:rPr>
              <a:t> rate (GFR). RRT </a:t>
            </a:r>
            <a:r>
              <a:rPr lang="it-IT" b="0" i="0" dirty="0" err="1">
                <a:solidFill>
                  <a:schemeClr val="tx1">
                    <a:lumMod val="75000"/>
                    <a:lumOff val="25000"/>
                  </a:schemeClr>
                </a:solidFill>
                <a:effectLst/>
                <a:highlight>
                  <a:srgbClr val="FFFFFF"/>
                </a:highlight>
              </a:rPr>
              <a:t>is</a:t>
            </a:r>
            <a:r>
              <a:rPr lang="it-IT" b="0" i="0" dirty="0">
                <a:solidFill>
                  <a:schemeClr val="tx1">
                    <a:lumMod val="75000"/>
                    <a:lumOff val="25000"/>
                  </a:schemeClr>
                </a:solidFill>
                <a:effectLst/>
                <a:highlight>
                  <a:srgbClr val="FFFFFF"/>
                </a:highlight>
              </a:rPr>
              <a:t> </a:t>
            </a:r>
            <a:r>
              <a:rPr lang="it-IT" b="0" i="0" dirty="0" err="1">
                <a:solidFill>
                  <a:schemeClr val="tx1">
                    <a:lumMod val="75000"/>
                    <a:lumOff val="25000"/>
                  </a:schemeClr>
                </a:solidFill>
                <a:effectLst/>
                <a:highlight>
                  <a:srgbClr val="FFFFFF"/>
                </a:highlight>
              </a:rPr>
              <a:t>usually</a:t>
            </a:r>
            <a:r>
              <a:rPr lang="it-IT" b="0" i="0" dirty="0">
                <a:solidFill>
                  <a:schemeClr val="tx1">
                    <a:lumMod val="75000"/>
                    <a:lumOff val="25000"/>
                  </a:schemeClr>
                </a:solidFill>
                <a:effectLst/>
                <a:highlight>
                  <a:srgbClr val="FFFFFF"/>
                </a:highlight>
              </a:rPr>
              <a:t> started </a:t>
            </a:r>
            <a:r>
              <a:rPr lang="it-IT" b="0" i="0" dirty="0" err="1">
                <a:solidFill>
                  <a:schemeClr val="tx1">
                    <a:lumMod val="75000"/>
                    <a:lumOff val="25000"/>
                  </a:schemeClr>
                </a:solidFill>
                <a:effectLst/>
                <a:highlight>
                  <a:srgbClr val="FFFFFF"/>
                </a:highlight>
              </a:rPr>
              <a:t>when</a:t>
            </a:r>
            <a:r>
              <a:rPr lang="it-IT" b="0" i="0" dirty="0">
                <a:solidFill>
                  <a:schemeClr val="tx1">
                    <a:lumMod val="75000"/>
                    <a:lumOff val="25000"/>
                  </a:schemeClr>
                </a:solidFill>
                <a:effectLst/>
                <a:highlight>
                  <a:srgbClr val="FFFFFF"/>
                </a:highlight>
              </a:rPr>
              <a:t> the GFR </a:t>
            </a:r>
            <a:r>
              <a:rPr lang="it-IT" b="0" i="0" dirty="0" err="1">
                <a:solidFill>
                  <a:schemeClr val="tx1">
                    <a:lumMod val="75000"/>
                    <a:lumOff val="25000"/>
                  </a:schemeClr>
                </a:solidFill>
                <a:effectLst/>
                <a:highlight>
                  <a:srgbClr val="FFFFFF"/>
                </a:highlight>
              </a:rPr>
              <a:t>is</a:t>
            </a:r>
            <a:r>
              <a:rPr lang="it-IT" b="0" i="0" dirty="0">
                <a:solidFill>
                  <a:schemeClr val="tx1">
                    <a:lumMod val="75000"/>
                    <a:lumOff val="25000"/>
                  </a:schemeClr>
                </a:solidFill>
                <a:effectLst/>
                <a:highlight>
                  <a:srgbClr val="FFFFFF"/>
                </a:highlight>
              </a:rPr>
              <a:t> </a:t>
            </a:r>
            <a:r>
              <a:rPr lang="it-IT" b="0" i="0" dirty="0" err="1">
                <a:solidFill>
                  <a:schemeClr val="tx1">
                    <a:lumMod val="75000"/>
                    <a:lumOff val="25000"/>
                  </a:schemeClr>
                </a:solidFill>
                <a:effectLst/>
                <a:highlight>
                  <a:srgbClr val="FFFFFF"/>
                </a:highlight>
              </a:rPr>
              <a:t>lower</a:t>
            </a:r>
            <a:r>
              <a:rPr lang="it-IT" b="0" i="0" dirty="0">
                <a:solidFill>
                  <a:schemeClr val="tx1">
                    <a:lumMod val="75000"/>
                    <a:lumOff val="25000"/>
                  </a:schemeClr>
                </a:solidFill>
                <a:effectLst/>
                <a:highlight>
                  <a:srgbClr val="FFFFFF"/>
                </a:highlight>
              </a:rPr>
              <a:t> </a:t>
            </a:r>
            <a:r>
              <a:rPr lang="it-IT" b="0" i="0" dirty="0" err="1">
                <a:solidFill>
                  <a:schemeClr val="tx1">
                    <a:lumMod val="75000"/>
                    <a:lumOff val="25000"/>
                  </a:schemeClr>
                </a:solidFill>
                <a:effectLst/>
                <a:highlight>
                  <a:srgbClr val="FFFFFF"/>
                </a:highlight>
              </a:rPr>
              <a:t>than</a:t>
            </a:r>
            <a:r>
              <a:rPr lang="it-IT" b="0" i="0" dirty="0">
                <a:solidFill>
                  <a:schemeClr val="tx1">
                    <a:lumMod val="75000"/>
                    <a:lumOff val="25000"/>
                  </a:schemeClr>
                </a:solidFill>
                <a:effectLst/>
                <a:highlight>
                  <a:srgbClr val="FFFFFF"/>
                </a:highlight>
              </a:rPr>
              <a:t> 15 </a:t>
            </a:r>
            <a:r>
              <a:rPr lang="it-IT" b="0" i="0" dirty="0" err="1">
                <a:solidFill>
                  <a:schemeClr val="tx1">
                    <a:lumMod val="75000"/>
                    <a:lumOff val="25000"/>
                  </a:schemeClr>
                </a:solidFill>
                <a:effectLst/>
                <a:highlight>
                  <a:srgbClr val="FFFFFF"/>
                </a:highlight>
              </a:rPr>
              <a:t>mL</a:t>
            </a:r>
            <a:r>
              <a:rPr lang="it-IT" b="0" i="0" dirty="0">
                <a:solidFill>
                  <a:schemeClr val="tx1">
                    <a:lumMod val="75000"/>
                    <a:lumOff val="25000"/>
                  </a:schemeClr>
                </a:solidFill>
                <a:effectLst/>
                <a:highlight>
                  <a:srgbClr val="FFFFFF"/>
                </a:highlight>
              </a:rPr>
              <a:t>/min/1.73 m</a:t>
            </a:r>
            <a:r>
              <a:rPr lang="it-IT" b="0" i="0" baseline="30000" dirty="0">
                <a:solidFill>
                  <a:schemeClr val="tx1">
                    <a:lumMod val="75000"/>
                    <a:lumOff val="25000"/>
                  </a:schemeClr>
                </a:solidFill>
                <a:effectLst/>
                <a:highlight>
                  <a:srgbClr val="FFFFFF"/>
                </a:highlight>
              </a:rPr>
              <a:t>2</a:t>
            </a:r>
            <a:r>
              <a:rPr lang="it-IT" b="0" i="0" dirty="0">
                <a:solidFill>
                  <a:schemeClr val="tx1">
                    <a:lumMod val="75000"/>
                    <a:lumOff val="25000"/>
                  </a:schemeClr>
                </a:solidFill>
                <a:effectLst/>
                <a:highlight>
                  <a:srgbClr val="FFFFFF"/>
                </a:highlight>
              </a:rPr>
              <a:t> or </a:t>
            </a:r>
            <a:r>
              <a:rPr lang="it-IT" b="0" i="0" dirty="0" err="1">
                <a:solidFill>
                  <a:schemeClr val="tx1">
                    <a:lumMod val="75000"/>
                    <a:lumOff val="25000"/>
                  </a:schemeClr>
                </a:solidFill>
                <a:effectLst/>
                <a:highlight>
                  <a:srgbClr val="FFFFFF"/>
                </a:highlight>
              </a:rPr>
              <a:t>earlier</a:t>
            </a:r>
            <a:r>
              <a:rPr lang="it-IT" b="0" i="0" dirty="0">
                <a:solidFill>
                  <a:schemeClr val="tx1">
                    <a:lumMod val="75000"/>
                    <a:lumOff val="25000"/>
                  </a:schemeClr>
                </a:solidFill>
                <a:effectLst/>
                <a:highlight>
                  <a:srgbClr val="FFFFFF"/>
                </a:highlight>
              </a:rPr>
              <a:t> </a:t>
            </a:r>
            <a:r>
              <a:rPr lang="it-IT" b="0" i="0" dirty="0" err="1">
                <a:solidFill>
                  <a:schemeClr val="tx1">
                    <a:lumMod val="75000"/>
                    <a:lumOff val="25000"/>
                  </a:schemeClr>
                </a:solidFill>
                <a:effectLst/>
                <a:highlight>
                  <a:srgbClr val="FFFFFF"/>
                </a:highlight>
              </a:rPr>
              <a:t>when</a:t>
            </a:r>
            <a:r>
              <a:rPr lang="it-IT" b="0" i="0" dirty="0">
                <a:solidFill>
                  <a:schemeClr val="tx1">
                    <a:lumMod val="75000"/>
                    <a:lumOff val="25000"/>
                  </a:schemeClr>
                </a:solidFill>
                <a:effectLst/>
                <a:highlight>
                  <a:srgbClr val="FFFFFF"/>
                </a:highlight>
              </a:rPr>
              <a:t> </a:t>
            </a:r>
            <a:r>
              <a:rPr lang="it-IT" b="0" i="0" dirty="0" err="1">
                <a:solidFill>
                  <a:schemeClr val="tx1">
                    <a:lumMod val="75000"/>
                    <a:lumOff val="25000"/>
                  </a:schemeClr>
                </a:solidFill>
                <a:effectLst/>
                <a:highlight>
                  <a:srgbClr val="FFFFFF"/>
                </a:highlight>
              </a:rPr>
              <a:t>it</a:t>
            </a:r>
            <a:r>
              <a:rPr lang="it-IT" b="0" i="0" dirty="0">
                <a:solidFill>
                  <a:schemeClr val="tx1">
                    <a:lumMod val="75000"/>
                    <a:lumOff val="25000"/>
                  </a:schemeClr>
                </a:solidFill>
                <a:effectLst/>
                <a:highlight>
                  <a:srgbClr val="FFFFFF"/>
                </a:highlight>
              </a:rPr>
              <a:t> </a:t>
            </a:r>
            <a:r>
              <a:rPr lang="it-IT" b="0" i="0" dirty="0" err="1">
                <a:solidFill>
                  <a:schemeClr val="tx1">
                    <a:lumMod val="75000"/>
                    <a:lumOff val="25000"/>
                  </a:schemeClr>
                </a:solidFill>
                <a:effectLst/>
                <a:highlight>
                  <a:srgbClr val="FFFFFF"/>
                </a:highlight>
              </a:rPr>
              <a:t>is</a:t>
            </a:r>
            <a:r>
              <a:rPr lang="it-IT" b="0" i="0" dirty="0">
                <a:solidFill>
                  <a:schemeClr val="tx1">
                    <a:lumMod val="75000"/>
                    <a:lumOff val="25000"/>
                  </a:schemeClr>
                </a:solidFill>
                <a:effectLst/>
                <a:highlight>
                  <a:srgbClr val="FFFFFF"/>
                </a:highlight>
              </a:rPr>
              <a:t> </a:t>
            </a:r>
            <a:r>
              <a:rPr lang="it-IT" b="0" i="0" dirty="0" err="1">
                <a:solidFill>
                  <a:schemeClr val="tx1">
                    <a:lumMod val="75000"/>
                    <a:lumOff val="25000"/>
                  </a:schemeClr>
                </a:solidFill>
                <a:effectLst/>
                <a:highlight>
                  <a:srgbClr val="FFFFFF"/>
                </a:highlight>
              </a:rPr>
              <a:t>accompanied</a:t>
            </a:r>
            <a:r>
              <a:rPr lang="it-IT" b="0" i="0" dirty="0">
                <a:solidFill>
                  <a:schemeClr val="tx1">
                    <a:lumMod val="75000"/>
                    <a:lumOff val="25000"/>
                  </a:schemeClr>
                </a:solidFill>
                <a:effectLst/>
                <a:highlight>
                  <a:srgbClr val="FFFFFF"/>
                </a:highlight>
              </a:rPr>
              <a:t> by, </a:t>
            </a:r>
            <a:r>
              <a:rPr lang="it-IT" b="0" i="0" dirty="0" err="1">
                <a:solidFill>
                  <a:schemeClr val="tx1">
                    <a:lumMod val="75000"/>
                    <a:lumOff val="25000"/>
                  </a:schemeClr>
                </a:solidFill>
                <a:effectLst/>
                <a:highlight>
                  <a:srgbClr val="FFFFFF"/>
                </a:highlight>
              </a:rPr>
              <a:t>among</a:t>
            </a:r>
            <a:r>
              <a:rPr lang="it-IT" b="0" i="0" dirty="0">
                <a:solidFill>
                  <a:schemeClr val="tx1">
                    <a:lumMod val="75000"/>
                    <a:lumOff val="25000"/>
                  </a:schemeClr>
                </a:solidFill>
                <a:effectLst/>
                <a:highlight>
                  <a:srgbClr val="FFFFFF"/>
                </a:highlight>
              </a:rPr>
              <a:t> </a:t>
            </a:r>
            <a:r>
              <a:rPr lang="it-IT" b="0" i="0" dirty="0" err="1">
                <a:solidFill>
                  <a:schemeClr val="tx1">
                    <a:lumMod val="75000"/>
                    <a:lumOff val="25000"/>
                  </a:schemeClr>
                </a:solidFill>
                <a:effectLst/>
                <a:highlight>
                  <a:srgbClr val="FFFFFF"/>
                </a:highlight>
              </a:rPr>
              <a:t>others</a:t>
            </a:r>
            <a:r>
              <a:rPr lang="it-IT" b="0" i="0" dirty="0">
                <a:solidFill>
                  <a:schemeClr val="tx1">
                    <a:lumMod val="75000"/>
                    <a:lumOff val="25000"/>
                  </a:schemeClr>
                </a:solidFill>
                <a:effectLst/>
                <a:highlight>
                  <a:srgbClr val="FFFFFF"/>
                </a:highlight>
              </a:rPr>
              <a:t>, </a:t>
            </a:r>
            <a:r>
              <a:rPr lang="it-IT" b="0" i="0" dirty="0" err="1">
                <a:solidFill>
                  <a:schemeClr val="tx1">
                    <a:lumMod val="75000"/>
                    <a:lumOff val="25000"/>
                  </a:schemeClr>
                </a:solidFill>
                <a:effectLst/>
                <a:highlight>
                  <a:srgbClr val="FFFFFF"/>
                </a:highlight>
              </a:rPr>
              <a:t>malnutrition</a:t>
            </a:r>
            <a:r>
              <a:rPr lang="it-IT" b="0" i="0" dirty="0">
                <a:solidFill>
                  <a:schemeClr val="tx1">
                    <a:lumMod val="75000"/>
                    <a:lumOff val="25000"/>
                  </a:schemeClr>
                </a:solidFill>
                <a:effectLst/>
                <a:highlight>
                  <a:srgbClr val="FFFFFF"/>
                </a:highlight>
              </a:rPr>
              <a:t>, </a:t>
            </a:r>
            <a:r>
              <a:rPr lang="it-IT" b="0" i="0" dirty="0" err="1">
                <a:solidFill>
                  <a:schemeClr val="tx1">
                    <a:lumMod val="75000"/>
                    <a:lumOff val="25000"/>
                  </a:schemeClr>
                </a:solidFill>
                <a:effectLst/>
                <a:highlight>
                  <a:srgbClr val="FFFFFF"/>
                </a:highlight>
              </a:rPr>
              <a:t>overhydration</a:t>
            </a:r>
            <a:r>
              <a:rPr lang="it-IT" b="0" i="0" dirty="0">
                <a:solidFill>
                  <a:schemeClr val="tx1">
                    <a:lumMod val="75000"/>
                    <a:lumOff val="25000"/>
                  </a:schemeClr>
                </a:solidFill>
                <a:effectLst/>
                <a:highlight>
                  <a:srgbClr val="FFFFFF"/>
                </a:highlight>
              </a:rPr>
              <a:t>, and severe uremia.</a:t>
            </a:r>
            <a:endParaRPr lang="it-IT" dirty="0">
              <a:solidFill>
                <a:schemeClr val="tx1">
                  <a:lumMod val="75000"/>
                  <a:lumOff val="25000"/>
                </a:schemeClr>
              </a:solidFill>
            </a:endParaRPr>
          </a:p>
        </p:txBody>
      </p:sp>
      <p:sp>
        <p:nvSpPr>
          <p:cNvPr id="2" name="Segnaposto numero diapositiva 1">
            <a:extLst>
              <a:ext uri="{FF2B5EF4-FFF2-40B4-BE49-F238E27FC236}">
                <a16:creationId xmlns:a16="http://schemas.microsoft.com/office/drawing/2014/main" id="{76962C73-3BF5-3B90-DFCE-EBAE693C2BA4}"/>
              </a:ext>
            </a:extLst>
          </p:cNvPr>
          <p:cNvSpPr>
            <a:spLocks noGrp="1"/>
          </p:cNvSpPr>
          <p:nvPr>
            <p:ph type="sldNum" sz="quarter" idx="12"/>
          </p:nvPr>
        </p:nvSpPr>
        <p:spPr/>
        <p:txBody>
          <a:bodyPr/>
          <a:lstStyle/>
          <a:p>
            <a:pPr rtl="0"/>
            <a:fld id="{3A98EE3D-8CD1-4C3F-BD1C-C98C9596463C}" type="slidenum">
              <a:rPr lang="it-IT" noProof="0" smtClean="0"/>
              <a:t>2</a:t>
            </a:fld>
            <a:endParaRPr lang="it-IT" noProof="0" dirty="0"/>
          </a:p>
        </p:txBody>
      </p:sp>
      <p:sp>
        <p:nvSpPr>
          <p:cNvPr id="5" name="CasellaDiTesto 4">
            <a:extLst>
              <a:ext uri="{FF2B5EF4-FFF2-40B4-BE49-F238E27FC236}">
                <a16:creationId xmlns:a16="http://schemas.microsoft.com/office/drawing/2014/main" id="{84A7582F-FA0E-752F-C0E9-B3BF60F63DC6}"/>
              </a:ext>
            </a:extLst>
          </p:cNvPr>
          <p:cNvSpPr txBox="1"/>
          <p:nvPr/>
        </p:nvSpPr>
        <p:spPr>
          <a:xfrm>
            <a:off x="0" y="6390265"/>
            <a:ext cx="2425148" cy="369332"/>
          </a:xfrm>
          <a:prstGeom prst="rect">
            <a:avLst/>
          </a:prstGeom>
          <a:noFill/>
        </p:spPr>
        <p:txBody>
          <a:bodyPr wrap="square" rtlCol="0">
            <a:spAutoFit/>
          </a:bodyPr>
          <a:lstStyle/>
          <a:p>
            <a:r>
              <a:rPr lang="it-IT" dirty="0"/>
              <a:t>Dott. Guido Gembillo</a:t>
            </a:r>
          </a:p>
        </p:txBody>
      </p:sp>
    </p:spTree>
    <p:extLst>
      <p:ext uri="{BB962C8B-B14F-4D97-AF65-F5344CB8AC3E}">
        <p14:creationId xmlns:p14="http://schemas.microsoft.com/office/powerpoint/2010/main" val="22122593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0943E112-9C7F-0B8B-19B5-F32B0B741CB8}"/>
              </a:ext>
            </a:extLst>
          </p:cNvPr>
          <p:cNvSpPr>
            <a:spLocks noGrp="1"/>
          </p:cNvSpPr>
          <p:nvPr>
            <p:ph type="title"/>
          </p:nvPr>
        </p:nvSpPr>
        <p:spPr>
          <a:xfrm>
            <a:off x="1012481" y="534828"/>
            <a:ext cx="10772775" cy="1658198"/>
          </a:xfrm>
        </p:spPr>
        <p:txBody>
          <a:bodyPr/>
          <a:lstStyle/>
          <a:p>
            <a:r>
              <a:rPr lang="en-US" dirty="0"/>
              <a:t>Obesity and CKD </a:t>
            </a:r>
          </a:p>
        </p:txBody>
      </p:sp>
      <p:sp>
        <p:nvSpPr>
          <p:cNvPr id="6" name="CasellaDiTesto 5">
            <a:extLst>
              <a:ext uri="{FF2B5EF4-FFF2-40B4-BE49-F238E27FC236}">
                <a16:creationId xmlns:a16="http://schemas.microsoft.com/office/drawing/2014/main" id="{F0078FDF-E88B-EFC4-B9AB-D86735576E29}"/>
              </a:ext>
            </a:extLst>
          </p:cNvPr>
          <p:cNvSpPr txBox="1"/>
          <p:nvPr/>
        </p:nvSpPr>
        <p:spPr>
          <a:xfrm>
            <a:off x="456167" y="2166043"/>
            <a:ext cx="5336966" cy="736282"/>
          </a:xfrm>
          <a:prstGeom prst="rect">
            <a:avLst/>
          </a:prstGeom>
        </p:spPr>
        <p:txBody>
          <a:bodyPr vert="horz" lIns="91440" tIns="45720" rIns="91440" bIns="45720" rtlCol="0" anchor="ctr">
            <a:noAutofit/>
          </a:bodyPr>
          <a:lstStyle/>
          <a:p>
            <a:pPr>
              <a:lnSpc>
                <a:spcPct val="90000"/>
              </a:lnSpc>
              <a:spcBef>
                <a:spcPts val="1200"/>
              </a:spcBef>
              <a:spcAft>
                <a:spcPts val="200"/>
              </a:spcAft>
              <a:buClr>
                <a:schemeClr val="accent1"/>
              </a:buClr>
              <a:buSzPct val="100000"/>
            </a:pPr>
            <a:r>
              <a:rPr lang="it-IT" sz="1600" dirty="0">
                <a:latin typeface="Cambria" panose="02040503050406030204" pitchFamily="18" charset="0"/>
                <a:ea typeface="Cambria" panose="02040503050406030204" pitchFamily="18" charset="0"/>
              </a:rPr>
              <a:t>O</a:t>
            </a:r>
            <a:r>
              <a:rPr lang="it-IT" sz="1600" kern="1200" baseline="0" dirty="0">
                <a:latin typeface="Cambria" panose="02040503050406030204" pitchFamily="18" charset="0"/>
                <a:ea typeface="Cambria" panose="02040503050406030204" pitchFamily="18" charset="0"/>
              </a:rPr>
              <a:t>besity contributes to chronic oxidative stress, inflammation, and renal fibrosis, leading to progressive kidney damage and the need for renal replacement therapy.</a:t>
            </a:r>
          </a:p>
        </p:txBody>
      </p:sp>
      <p:sp>
        <p:nvSpPr>
          <p:cNvPr id="8" name="CasellaDiTesto 7">
            <a:extLst>
              <a:ext uri="{FF2B5EF4-FFF2-40B4-BE49-F238E27FC236}">
                <a16:creationId xmlns:a16="http://schemas.microsoft.com/office/drawing/2014/main" id="{17BF318B-12F1-7F8D-F216-F2CBB2A9941D}"/>
              </a:ext>
            </a:extLst>
          </p:cNvPr>
          <p:cNvSpPr txBox="1"/>
          <p:nvPr/>
        </p:nvSpPr>
        <p:spPr>
          <a:xfrm>
            <a:off x="519495" y="3781451"/>
            <a:ext cx="5676669" cy="2910821"/>
          </a:xfrm>
          <a:prstGeom prst="rect">
            <a:avLst/>
          </a:prstGeom>
        </p:spPr>
        <p:txBody>
          <a:bodyPr vert="horz" lIns="0" tIns="45720" rIns="0" bIns="45720" rtlCol="0">
            <a:normAutofit/>
          </a:bodyPr>
          <a:lstStyle/>
          <a:p>
            <a:pPr>
              <a:lnSpc>
                <a:spcPct val="90000"/>
              </a:lnSpc>
              <a:spcBef>
                <a:spcPts val="1200"/>
              </a:spcBef>
              <a:spcAft>
                <a:spcPts val="200"/>
              </a:spcAft>
              <a:buClr>
                <a:schemeClr val="accent1"/>
              </a:buClr>
              <a:buSzPct val="100000"/>
            </a:pPr>
            <a:r>
              <a:rPr lang="it-IT" sz="1600" dirty="0">
                <a:highlight>
                  <a:srgbClr val="FFFFFF"/>
                </a:highlight>
                <a:latin typeface="Cambria" panose="02040503050406030204" pitchFamily="18" charset="0"/>
                <a:ea typeface="Cambria" panose="02040503050406030204" pitchFamily="18" charset="0"/>
              </a:rPr>
              <a:t> </a:t>
            </a:r>
            <a:r>
              <a:rPr lang="it-IT" sz="1600" i="0" dirty="0">
                <a:effectLst/>
                <a:highlight>
                  <a:srgbClr val="FFFFFF"/>
                </a:highlight>
                <a:latin typeface="Cambria" panose="02040503050406030204" pitchFamily="18" charset="0"/>
                <a:ea typeface="Cambria" panose="02040503050406030204" pitchFamily="18" charset="0"/>
              </a:rPr>
              <a:t>In </a:t>
            </a:r>
            <a:r>
              <a:rPr lang="it-IT" sz="1600" i="0" dirty="0" err="1">
                <a:effectLst/>
                <a:highlight>
                  <a:srgbClr val="FFFFFF"/>
                </a:highlight>
                <a:latin typeface="Cambria" panose="02040503050406030204" pitchFamily="18" charset="0"/>
                <a:ea typeface="Cambria" panose="02040503050406030204" pitchFamily="18" charset="0"/>
              </a:rPr>
              <a:t>observational</a:t>
            </a:r>
            <a:r>
              <a:rPr lang="it-IT" sz="1600" i="0" dirty="0">
                <a:effectLst/>
                <a:highlight>
                  <a:srgbClr val="FFFFFF"/>
                </a:highlight>
                <a:latin typeface="Cambria" panose="02040503050406030204" pitchFamily="18" charset="0"/>
                <a:ea typeface="Cambria" panose="02040503050406030204" pitchFamily="18" charset="0"/>
              </a:rPr>
              <a:t> studies, </a:t>
            </a:r>
            <a:r>
              <a:rPr lang="it-IT" sz="1600" i="0" dirty="0" err="1">
                <a:effectLst/>
                <a:highlight>
                  <a:srgbClr val="FFFFFF"/>
                </a:highlight>
                <a:latin typeface="Cambria" panose="02040503050406030204" pitchFamily="18" charset="0"/>
                <a:ea typeface="Cambria" panose="02040503050406030204" pitchFamily="18" charset="0"/>
              </a:rPr>
              <a:t>obesity</a:t>
            </a:r>
            <a:r>
              <a:rPr lang="it-IT" sz="1600" i="0" dirty="0">
                <a:effectLst/>
                <a:highlight>
                  <a:srgbClr val="FFFFFF"/>
                </a:highlight>
                <a:latin typeface="Cambria" panose="02040503050406030204" pitchFamily="18" charset="0"/>
                <a:ea typeface="Cambria" panose="02040503050406030204" pitchFamily="18" charset="0"/>
              </a:rPr>
              <a:t> </a:t>
            </a:r>
            <a:r>
              <a:rPr lang="it-IT" sz="1600" i="0" dirty="0" err="1">
                <a:effectLst/>
                <a:highlight>
                  <a:srgbClr val="FFFFFF"/>
                </a:highlight>
                <a:latin typeface="Cambria" panose="02040503050406030204" pitchFamily="18" charset="0"/>
                <a:ea typeface="Cambria" panose="02040503050406030204" pitchFamily="18" charset="0"/>
              </a:rPr>
              <a:t>has</a:t>
            </a:r>
            <a:r>
              <a:rPr lang="it-IT" sz="1600" i="0" dirty="0">
                <a:effectLst/>
                <a:highlight>
                  <a:srgbClr val="FFFFFF"/>
                </a:highlight>
                <a:latin typeface="Cambria" panose="02040503050406030204" pitchFamily="18" charset="0"/>
                <a:ea typeface="Cambria" panose="02040503050406030204" pitchFamily="18" charset="0"/>
              </a:rPr>
              <a:t> been </a:t>
            </a:r>
            <a:r>
              <a:rPr lang="it-IT" sz="1600" i="0" dirty="0" err="1">
                <a:effectLst/>
                <a:highlight>
                  <a:srgbClr val="FFFFFF"/>
                </a:highlight>
                <a:latin typeface="Cambria" panose="02040503050406030204" pitchFamily="18" charset="0"/>
                <a:ea typeface="Cambria" panose="02040503050406030204" pitchFamily="18" charset="0"/>
              </a:rPr>
              <a:t>associated</a:t>
            </a:r>
            <a:r>
              <a:rPr lang="it-IT" sz="1600" i="0" dirty="0">
                <a:effectLst/>
                <a:highlight>
                  <a:srgbClr val="FFFFFF"/>
                </a:highlight>
                <a:latin typeface="Cambria" panose="02040503050406030204" pitchFamily="18" charset="0"/>
                <a:ea typeface="Cambria" panose="02040503050406030204" pitchFamily="18" charset="0"/>
              </a:rPr>
              <a:t> with higher risk of </a:t>
            </a:r>
            <a:r>
              <a:rPr lang="it-IT" sz="1600" i="0" dirty="0" err="1">
                <a:effectLst/>
                <a:highlight>
                  <a:srgbClr val="FFFFFF"/>
                </a:highlight>
                <a:latin typeface="Cambria" panose="02040503050406030204" pitchFamily="18" charset="0"/>
                <a:ea typeface="Cambria" panose="02040503050406030204" pitchFamily="18" charset="0"/>
              </a:rPr>
              <a:t>incident</a:t>
            </a:r>
            <a:r>
              <a:rPr lang="it-IT" sz="1600" i="0" dirty="0">
                <a:effectLst/>
                <a:highlight>
                  <a:srgbClr val="FFFFFF"/>
                </a:highlight>
                <a:latin typeface="Cambria" panose="02040503050406030204" pitchFamily="18" charset="0"/>
                <a:ea typeface="Cambria" panose="02040503050406030204" pitchFamily="18" charset="0"/>
              </a:rPr>
              <a:t> CKD and end-stage </a:t>
            </a:r>
            <a:r>
              <a:rPr lang="it-IT" sz="1600" i="0" dirty="0" err="1">
                <a:effectLst/>
                <a:highlight>
                  <a:srgbClr val="FFFFFF"/>
                </a:highlight>
                <a:latin typeface="Cambria" panose="02040503050406030204" pitchFamily="18" charset="0"/>
                <a:ea typeface="Cambria" panose="02040503050406030204" pitchFamily="18" charset="0"/>
              </a:rPr>
              <a:t>renal</a:t>
            </a:r>
            <a:r>
              <a:rPr lang="it-IT" sz="1600" i="0" dirty="0">
                <a:effectLst/>
                <a:highlight>
                  <a:srgbClr val="FFFFFF"/>
                </a:highlight>
                <a:latin typeface="Cambria" panose="02040503050406030204" pitchFamily="18" charset="0"/>
                <a:ea typeface="Cambria" panose="02040503050406030204" pitchFamily="18" charset="0"/>
              </a:rPr>
              <a:t> disease, </a:t>
            </a:r>
            <a:r>
              <a:rPr lang="it-IT" sz="1600" i="0" dirty="0" err="1">
                <a:effectLst/>
                <a:highlight>
                  <a:srgbClr val="FFFFFF"/>
                </a:highlight>
                <a:latin typeface="Cambria" panose="02040503050406030204" pitchFamily="18" charset="0"/>
                <a:ea typeface="Cambria" panose="02040503050406030204" pitchFamily="18" charset="0"/>
              </a:rPr>
              <a:t>as</a:t>
            </a:r>
            <a:r>
              <a:rPr lang="it-IT" sz="1600" i="0" dirty="0">
                <a:effectLst/>
                <a:highlight>
                  <a:srgbClr val="FFFFFF"/>
                </a:highlight>
                <a:latin typeface="Cambria" panose="02040503050406030204" pitchFamily="18" charset="0"/>
                <a:ea typeface="Cambria" panose="02040503050406030204" pitchFamily="18" charset="0"/>
              </a:rPr>
              <a:t> well </a:t>
            </a:r>
            <a:r>
              <a:rPr lang="it-IT" sz="1600" i="0" dirty="0" err="1">
                <a:effectLst/>
                <a:highlight>
                  <a:srgbClr val="FFFFFF"/>
                </a:highlight>
                <a:latin typeface="Cambria" panose="02040503050406030204" pitchFamily="18" charset="0"/>
                <a:ea typeface="Cambria" panose="02040503050406030204" pitchFamily="18" charset="0"/>
              </a:rPr>
              <a:t>as</a:t>
            </a:r>
            <a:r>
              <a:rPr lang="it-IT" sz="1600" i="0" dirty="0">
                <a:effectLst/>
                <a:highlight>
                  <a:srgbClr val="FFFFFF"/>
                </a:highlight>
                <a:latin typeface="Cambria" panose="02040503050406030204" pitchFamily="18" charset="0"/>
                <a:ea typeface="Cambria" panose="02040503050406030204" pitchFamily="18" charset="0"/>
              </a:rPr>
              <a:t> </a:t>
            </a:r>
            <a:r>
              <a:rPr lang="it-IT" sz="1600" i="0" dirty="0" err="1">
                <a:effectLst/>
                <a:highlight>
                  <a:srgbClr val="FFFFFF"/>
                </a:highlight>
                <a:latin typeface="Cambria" panose="02040503050406030204" pitchFamily="18" charset="0"/>
                <a:ea typeface="Cambria" panose="02040503050406030204" pitchFamily="18" charset="0"/>
              </a:rPr>
              <a:t>nephrolithiasis</a:t>
            </a:r>
            <a:r>
              <a:rPr lang="it-IT" sz="1600" i="0" dirty="0">
                <a:effectLst/>
                <a:highlight>
                  <a:srgbClr val="FFFFFF"/>
                </a:highlight>
                <a:latin typeface="Cambria" panose="02040503050406030204" pitchFamily="18" charset="0"/>
                <a:ea typeface="Cambria" panose="02040503050406030204" pitchFamily="18" charset="0"/>
              </a:rPr>
              <a:t> and </a:t>
            </a:r>
            <a:r>
              <a:rPr lang="it-IT" sz="1600" i="0" dirty="0" err="1">
                <a:effectLst/>
                <a:highlight>
                  <a:srgbClr val="FFFFFF"/>
                </a:highlight>
                <a:latin typeface="Cambria" panose="02040503050406030204" pitchFamily="18" charset="0"/>
                <a:ea typeface="Cambria" panose="02040503050406030204" pitchFamily="18" charset="0"/>
              </a:rPr>
              <a:t>renal</a:t>
            </a:r>
            <a:r>
              <a:rPr lang="it-IT" sz="1600" i="0" dirty="0">
                <a:effectLst/>
                <a:highlight>
                  <a:srgbClr val="FFFFFF"/>
                </a:highlight>
                <a:latin typeface="Cambria" panose="02040503050406030204" pitchFamily="18" charset="0"/>
                <a:ea typeface="Cambria" panose="02040503050406030204" pitchFamily="18" charset="0"/>
              </a:rPr>
              <a:t> </a:t>
            </a:r>
            <a:r>
              <a:rPr lang="it-IT" sz="1600" i="0" dirty="0" err="1">
                <a:effectLst/>
                <a:highlight>
                  <a:srgbClr val="FFFFFF"/>
                </a:highlight>
                <a:latin typeface="Cambria" panose="02040503050406030204" pitchFamily="18" charset="0"/>
                <a:ea typeface="Cambria" panose="02040503050406030204" pitchFamily="18" charset="0"/>
              </a:rPr>
              <a:t>cell</a:t>
            </a:r>
            <a:r>
              <a:rPr lang="it-IT" sz="1600" i="0" dirty="0">
                <a:effectLst/>
                <a:highlight>
                  <a:srgbClr val="FFFFFF"/>
                </a:highlight>
                <a:latin typeface="Cambria" panose="02040503050406030204" pitchFamily="18" charset="0"/>
                <a:ea typeface="Cambria" panose="02040503050406030204" pitchFamily="18" charset="0"/>
              </a:rPr>
              <a:t> </a:t>
            </a:r>
            <a:r>
              <a:rPr lang="it-IT" sz="1600" i="0" dirty="0" err="1">
                <a:effectLst/>
                <a:highlight>
                  <a:srgbClr val="FFFFFF"/>
                </a:highlight>
                <a:latin typeface="Cambria" panose="02040503050406030204" pitchFamily="18" charset="0"/>
                <a:ea typeface="Cambria" panose="02040503050406030204" pitchFamily="18" charset="0"/>
              </a:rPr>
              <a:t>cancer</a:t>
            </a:r>
            <a:r>
              <a:rPr lang="it-IT" sz="1600" i="0" dirty="0">
                <a:effectLst/>
                <a:highlight>
                  <a:srgbClr val="FFFFFF"/>
                </a:highlight>
                <a:latin typeface="Cambria" panose="02040503050406030204" pitchFamily="18" charset="0"/>
                <a:ea typeface="Cambria" panose="02040503050406030204" pitchFamily="18" charset="0"/>
              </a:rPr>
              <a:t>. </a:t>
            </a:r>
          </a:p>
        </p:txBody>
      </p:sp>
      <p:sp>
        <p:nvSpPr>
          <p:cNvPr id="3" name="CasellaDiTesto 2">
            <a:extLst>
              <a:ext uri="{FF2B5EF4-FFF2-40B4-BE49-F238E27FC236}">
                <a16:creationId xmlns:a16="http://schemas.microsoft.com/office/drawing/2014/main" id="{738B5CB2-AD97-070C-42EC-1D742DDDC801}"/>
              </a:ext>
            </a:extLst>
          </p:cNvPr>
          <p:cNvSpPr txBox="1"/>
          <p:nvPr/>
        </p:nvSpPr>
        <p:spPr>
          <a:xfrm>
            <a:off x="415318" y="3141925"/>
            <a:ext cx="5418664" cy="736282"/>
          </a:xfrm>
          <a:prstGeom prst="rect">
            <a:avLst/>
          </a:prstGeom>
        </p:spPr>
        <p:txBody>
          <a:bodyPr vert="horz" lIns="91440" tIns="45720" rIns="91440" bIns="45720" rtlCol="0" anchor="ctr">
            <a:normAutofit lnSpcReduction="10000"/>
          </a:bodyPr>
          <a:lstStyle/>
          <a:p>
            <a:pPr>
              <a:lnSpc>
                <a:spcPct val="90000"/>
              </a:lnSpc>
              <a:spcBef>
                <a:spcPts val="1200"/>
              </a:spcBef>
              <a:spcAft>
                <a:spcPts val="200"/>
              </a:spcAft>
              <a:buClr>
                <a:schemeClr val="accent1"/>
              </a:buClr>
              <a:buSzPct val="100000"/>
            </a:pPr>
            <a:r>
              <a:rPr lang="it-IT" sz="1600" dirty="0">
                <a:latin typeface="Cambria" panose="02040503050406030204" pitchFamily="18" charset="0"/>
                <a:ea typeface="Cambria" panose="02040503050406030204" pitchFamily="18" charset="0"/>
              </a:rPr>
              <a:t>O</a:t>
            </a:r>
            <a:r>
              <a:rPr lang="it-IT" sz="1600" kern="1200" baseline="0" dirty="0">
                <a:latin typeface="Cambria" panose="02040503050406030204" pitchFamily="18" charset="0"/>
                <a:ea typeface="Cambria" panose="02040503050406030204" pitchFamily="18" charset="0"/>
              </a:rPr>
              <a:t>besity increases the risk of </a:t>
            </a:r>
            <a:r>
              <a:rPr lang="it-IT" sz="1600" kern="1200" baseline="0" dirty="0" err="1">
                <a:latin typeface="Cambria" panose="02040503050406030204" pitchFamily="18" charset="0"/>
                <a:ea typeface="Cambria" panose="02040503050406030204" pitchFamily="18" charset="0"/>
              </a:rPr>
              <a:t>developing</a:t>
            </a:r>
            <a:r>
              <a:rPr lang="it-IT" sz="1600" kern="1200" baseline="0" dirty="0">
                <a:latin typeface="Cambria" panose="02040503050406030204" pitchFamily="18" charset="0"/>
                <a:ea typeface="Cambria" panose="02040503050406030204" pitchFamily="18" charset="0"/>
              </a:rPr>
              <a:t> </a:t>
            </a:r>
            <a:r>
              <a:rPr lang="it-IT" sz="1600" dirty="0">
                <a:latin typeface="Cambria" panose="02040503050406030204" pitchFamily="18" charset="0"/>
                <a:ea typeface="Cambria" panose="02040503050406030204" pitchFamily="18" charset="0"/>
              </a:rPr>
              <a:t>CKD</a:t>
            </a:r>
            <a:r>
              <a:rPr lang="it-IT" sz="1600" kern="1200" baseline="0" dirty="0">
                <a:latin typeface="Cambria" panose="02040503050406030204" pitchFamily="18" charset="0"/>
                <a:ea typeface="Cambria" panose="02040503050406030204" pitchFamily="18" charset="0"/>
              </a:rPr>
              <a:t>, the incidence of which is 10.6% at stages 3–5. Studies show </a:t>
            </a:r>
            <a:r>
              <a:rPr lang="it-IT" sz="1600" kern="1200" baseline="0" dirty="0" err="1">
                <a:latin typeface="Cambria" panose="02040503050406030204" pitchFamily="18" charset="0"/>
                <a:ea typeface="Cambria" panose="02040503050406030204" pitchFamily="18" charset="0"/>
              </a:rPr>
              <a:t>that</a:t>
            </a:r>
            <a:r>
              <a:rPr lang="it-IT" sz="1600" kern="1200" baseline="0" dirty="0">
                <a:latin typeface="Cambria" panose="02040503050406030204" pitchFamily="18" charset="0"/>
                <a:ea typeface="Cambria" panose="02040503050406030204" pitchFamily="18" charset="0"/>
              </a:rPr>
              <a:t> </a:t>
            </a:r>
            <a:r>
              <a:rPr lang="it-IT" sz="1600" dirty="0">
                <a:latin typeface="Cambria" panose="02040503050406030204" pitchFamily="18" charset="0"/>
                <a:ea typeface="Cambria" panose="02040503050406030204" pitchFamily="18" charset="0"/>
              </a:rPr>
              <a:t>CKD</a:t>
            </a:r>
            <a:r>
              <a:rPr lang="it-IT" sz="1600" kern="1200" baseline="0" dirty="0">
                <a:latin typeface="Cambria" panose="02040503050406030204" pitchFamily="18" charset="0"/>
                <a:ea typeface="Cambria" panose="02040503050406030204" pitchFamily="18" charset="0"/>
              </a:rPr>
              <a:t> is more common than diabetes.</a:t>
            </a:r>
          </a:p>
          <a:p>
            <a:pPr>
              <a:lnSpc>
                <a:spcPct val="90000"/>
              </a:lnSpc>
              <a:spcBef>
                <a:spcPts val="1200"/>
              </a:spcBef>
              <a:spcAft>
                <a:spcPts val="200"/>
              </a:spcAft>
              <a:buClr>
                <a:schemeClr val="accent1"/>
              </a:buClr>
              <a:buSzPct val="100000"/>
            </a:pPr>
            <a:endParaRPr lang="it-IT" sz="1500" b="1" kern="1200" cap="all" baseline="0" dirty="0">
              <a:solidFill>
                <a:schemeClr val="accent1"/>
              </a:solidFill>
              <a:latin typeface="+mn-lt"/>
              <a:ea typeface="+mn-ea"/>
              <a:cs typeface="+mn-cs"/>
            </a:endParaRPr>
          </a:p>
        </p:txBody>
      </p:sp>
      <p:pic>
        <p:nvPicPr>
          <p:cNvPr id="10" name="Immagine 9">
            <a:extLst>
              <a:ext uri="{FF2B5EF4-FFF2-40B4-BE49-F238E27FC236}">
                <a16:creationId xmlns:a16="http://schemas.microsoft.com/office/drawing/2014/main" id="{F96C8929-922F-B57A-7A75-2456B3A8ABF6}"/>
              </a:ext>
            </a:extLst>
          </p:cNvPr>
          <p:cNvPicPr>
            <a:picLocks noChangeAspect="1"/>
          </p:cNvPicPr>
          <p:nvPr/>
        </p:nvPicPr>
        <p:blipFill>
          <a:blip r:embed="rId2"/>
          <a:stretch>
            <a:fillRect/>
          </a:stretch>
        </p:blipFill>
        <p:spPr>
          <a:xfrm>
            <a:off x="6509008" y="1167850"/>
            <a:ext cx="5568288" cy="4454631"/>
          </a:xfrm>
          <a:prstGeom prst="rect">
            <a:avLst/>
          </a:prstGeom>
          <a:noFill/>
        </p:spPr>
      </p:pic>
      <p:pic>
        <p:nvPicPr>
          <p:cNvPr id="11" name="Immagine 10">
            <a:extLst>
              <a:ext uri="{FF2B5EF4-FFF2-40B4-BE49-F238E27FC236}">
                <a16:creationId xmlns:a16="http://schemas.microsoft.com/office/drawing/2014/main" id="{63805853-A6F8-2496-E942-FD16A3B1FA97}"/>
              </a:ext>
            </a:extLst>
          </p:cNvPr>
          <p:cNvPicPr>
            <a:picLocks noChangeAspect="1"/>
          </p:cNvPicPr>
          <p:nvPr/>
        </p:nvPicPr>
        <p:blipFill>
          <a:blip r:embed="rId3"/>
          <a:stretch>
            <a:fillRect/>
          </a:stretch>
        </p:blipFill>
        <p:spPr>
          <a:xfrm>
            <a:off x="519495" y="5198852"/>
            <a:ext cx="2251580" cy="876434"/>
          </a:xfrm>
          <a:prstGeom prst="rect">
            <a:avLst/>
          </a:prstGeom>
        </p:spPr>
      </p:pic>
      <p:pic>
        <p:nvPicPr>
          <p:cNvPr id="12" name="Immagine 11">
            <a:extLst>
              <a:ext uri="{FF2B5EF4-FFF2-40B4-BE49-F238E27FC236}">
                <a16:creationId xmlns:a16="http://schemas.microsoft.com/office/drawing/2014/main" id="{C1439D95-DA0F-2786-E456-5C2F43E3EFDF}"/>
              </a:ext>
            </a:extLst>
          </p:cNvPr>
          <p:cNvPicPr>
            <a:picLocks noChangeAspect="1"/>
          </p:cNvPicPr>
          <p:nvPr/>
        </p:nvPicPr>
        <p:blipFill>
          <a:blip r:embed="rId4"/>
          <a:stretch>
            <a:fillRect/>
          </a:stretch>
        </p:blipFill>
        <p:spPr>
          <a:xfrm>
            <a:off x="2759213" y="5186016"/>
            <a:ext cx="2275304" cy="889270"/>
          </a:xfrm>
          <a:prstGeom prst="rect">
            <a:avLst/>
          </a:prstGeom>
        </p:spPr>
      </p:pic>
      <p:pic>
        <p:nvPicPr>
          <p:cNvPr id="13" name="Immagine 12">
            <a:extLst>
              <a:ext uri="{FF2B5EF4-FFF2-40B4-BE49-F238E27FC236}">
                <a16:creationId xmlns:a16="http://schemas.microsoft.com/office/drawing/2014/main" id="{3172605D-CA3A-7FD6-84FB-B8CA2E9FB7D9}"/>
              </a:ext>
            </a:extLst>
          </p:cNvPr>
          <p:cNvPicPr>
            <a:picLocks noChangeAspect="1"/>
          </p:cNvPicPr>
          <p:nvPr/>
        </p:nvPicPr>
        <p:blipFill>
          <a:blip r:embed="rId5"/>
          <a:stretch>
            <a:fillRect/>
          </a:stretch>
        </p:blipFill>
        <p:spPr>
          <a:xfrm>
            <a:off x="5034517" y="5236862"/>
            <a:ext cx="2420157" cy="847669"/>
          </a:xfrm>
          <a:prstGeom prst="rect">
            <a:avLst/>
          </a:prstGeom>
        </p:spPr>
      </p:pic>
      <p:sp>
        <p:nvSpPr>
          <p:cNvPr id="2" name="Segnaposto numero diapositiva 1">
            <a:extLst>
              <a:ext uri="{FF2B5EF4-FFF2-40B4-BE49-F238E27FC236}">
                <a16:creationId xmlns:a16="http://schemas.microsoft.com/office/drawing/2014/main" id="{8FC8FE4C-3007-112F-F460-A19C94642DB8}"/>
              </a:ext>
            </a:extLst>
          </p:cNvPr>
          <p:cNvSpPr>
            <a:spLocks noGrp="1"/>
          </p:cNvSpPr>
          <p:nvPr>
            <p:ph type="sldNum" sz="quarter" idx="12"/>
          </p:nvPr>
        </p:nvSpPr>
        <p:spPr/>
        <p:txBody>
          <a:bodyPr/>
          <a:lstStyle/>
          <a:p>
            <a:pPr rtl="0"/>
            <a:fld id="{3A98EE3D-8CD1-4C3F-BD1C-C98C9596463C}" type="slidenum">
              <a:rPr lang="it-IT" noProof="0" smtClean="0"/>
              <a:t>3</a:t>
            </a:fld>
            <a:endParaRPr lang="it-IT" noProof="0" dirty="0"/>
          </a:p>
        </p:txBody>
      </p:sp>
      <p:sp>
        <p:nvSpPr>
          <p:cNvPr id="4" name="CasellaDiTesto 3">
            <a:extLst>
              <a:ext uri="{FF2B5EF4-FFF2-40B4-BE49-F238E27FC236}">
                <a16:creationId xmlns:a16="http://schemas.microsoft.com/office/drawing/2014/main" id="{7E2E3B82-CD28-E84A-130F-41F76FA84CF1}"/>
              </a:ext>
            </a:extLst>
          </p:cNvPr>
          <p:cNvSpPr txBox="1"/>
          <p:nvPr/>
        </p:nvSpPr>
        <p:spPr>
          <a:xfrm>
            <a:off x="0" y="6390265"/>
            <a:ext cx="2425148" cy="369332"/>
          </a:xfrm>
          <a:prstGeom prst="rect">
            <a:avLst/>
          </a:prstGeom>
          <a:noFill/>
        </p:spPr>
        <p:txBody>
          <a:bodyPr wrap="square" rtlCol="0">
            <a:spAutoFit/>
          </a:bodyPr>
          <a:lstStyle/>
          <a:p>
            <a:r>
              <a:rPr lang="it-IT" dirty="0"/>
              <a:t>Dott. Guido Gembillo</a:t>
            </a:r>
          </a:p>
        </p:txBody>
      </p:sp>
    </p:spTree>
    <p:extLst>
      <p:ext uri="{BB962C8B-B14F-4D97-AF65-F5344CB8AC3E}">
        <p14:creationId xmlns:p14="http://schemas.microsoft.com/office/powerpoint/2010/main" val="8137719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E550B495-7B4C-04C0-31ED-CC67428FE363}"/>
              </a:ext>
            </a:extLst>
          </p:cNvPr>
          <p:cNvSpPr txBox="1"/>
          <p:nvPr/>
        </p:nvSpPr>
        <p:spPr>
          <a:xfrm>
            <a:off x="154081" y="2316424"/>
            <a:ext cx="12037919" cy="923330"/>
          </a:xfrm>
          <a:prstGeom prst="rect">
            <a:avLst/>
          </a:prstGeom>
          <a:noFill/>
        </p:spPr>
        <p:txBody>
          <a:bodyPr wrap="square">
            <a:spAutoFit/>
          </a:bodyPr>
          <a:lstStyle/>
          <a:p>
            <a:r>
              <a:rPr lang="en-US" b="0" i="0" dirty="0">
                <a:solidFill>
                  <a:srgbClr val="282828"/>
                </a:solidFill>
                <a:effectLst/>
                <a:highlight>
                  <a:srgbClr val="F7F7F7"/>
                </a:highlight>
                <a:latin typeface="Cambria" panose="02040503050406030204" pitchFamily="18" charset="0"/>
                <a:ea typeface="Cambria" panose="02040503050406030204" pitchFamily="18" charset="0"/>
              </a:rPr>
              <a:t>A big meta-analysis of cohort studies, including 600,000 cases, assessed the effect of obesity on the CKD risk beyond its association with T2DM: obesity could be associated with a 51% increase in the risk of new-onset albuminuria and 18% in the risk of new onset of CKD stage 3 at 5 years.</a:t>
            </a:r>
            <a:endParaRPr lang="it-IT" dirty="0">
              <a:latin typeface="Cambria" panose="02040503050406030204" pitchFamily="18" charset="0"/>
              <a:ea typeface="Cambria" panose="02040503050406030204" pitchFamily="18" charset="0"/>
            </a:endParaRPr>
          </a:p>
        </p:txBody>
      </p:sp>
      <p:sp>
        <p:nvSpPr>
          <p:cNvPr id="9" name="Title 1">
            <a:extLst>
              <a:ext uri="{FF2B5EF4-FFF2-40B4-BE49-F238E27FC236}">
                <a16:creationId xmlns:a16="http://schemas.microsoft.com/office/drawing/2014/main" id="{B717F98F-368A-1398-AFD5-4E5BC58DA427}"/>
              </a:ext>
            </a:extLst>
          </p:cNvPr>
          <p:cNvSpPr txBox="1">
            <a:spLocks/>
          </p:cNvSpPr>
          <p:nvPr/>
        </p:nvSpPr>
        <p:spPr>
          <a:xfrm>
            <a:off x="1144828" y="979236"/>
            <a:ext cx="10772775" cy="1658198"/>
          </a:xfrm>
          <a:prstGeom prst="rect">
            <a:avLst/>
          </a:prstGeom>
        </p:spPr>
        <p:txBody>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dirty="0"/>
              <a:t>Obesity and CKD </a:t>
            </a:r>
          </a:p>
        </p:txBody>
      </p:sp>
      <p:pic>
        <p:nvPicPr>
          <p:cNvPr id="4" name="Immagine 3">
            <a:extLst>
              <a:ext uri="{FF2B5EF4-FFF2-40B4-BE49-F238E27FC236}">
                <a16:creationId xmlns:a16="http://schemas.microsoft.com/office/drawing/2014/main" id="{5C511BE0-3535-0890-ECAF-171DA88FC49C}"/>
              </a:ext>
            </a:extLst>
          </p:cNvPr>
          <p:cNvPicPr>
            <a:picLocks noChangeAspect="1"/>
          </p:cNvPicPr>
          <p:nvPr/>
        </p:nvPicPr>
        <p:blipFill>
          <a:blip r:embed="rId2"/>
          <a:stretch>
            <a:fillRect/>
          </a:stretch>
        </p:blipFill>
        <p:spPr>
          <a:xfrm>
            <a:off x="154081" y="4691672"/>
            <a:ext cx="4179404" cy="1867283"/>
          </a:xfrm>
          <a:prstGeom prst="rect">
            <a:avLst/>
          </a:prstGeom>
        </p:spPr>
      </p:pic>
      <p:sp>
        <p:nvSpPr>
          <p:cNvPr id="7" name="CasellaDiTesto 6">
            <a:extLst>
              <a:ext uri="{FF2B5EF4-FFF2-40B4-BE49-F238E27FC236}">
                <a16:creationId xmlns:a16="http://schemas.microsoft.com/office/drawing/2014/main" id="{875DA4A5-4B57-CF71-4DA7-AE7519CF0B7E}"/>
              </a:ext>
            </a:extLst>
          </p:cNvPr>
          <p:cNvSpPr txBox="1"/>
          <p:nvPr/>
        </p:nvSpPr>
        <p:spPr>
          <a:xfrm>
            <a:off x="154081" y="3348989"/>
            <a:ext cx="11763522" cy="646331"/>
          </a:xfrm>
          <a:prstGeom prst="rect">
            <a:avLst/>
          </a:prstGeom>
          <a:noFill/>
        </p:spPr>
        <p:txBody>
          <a:bodyPr wrap="square">
            <a:spAutoFit/>
          </a:bodyPr>
          <a:lstStyle/>
          <a:p>
            <a:r>
              <a:rPr lang="en-US" b="0" i="0" dirty="0">
                <a:solidFill>
                  <a:srgbClr val="282828"/>
                </a:solidFill>
                <a:effectLst/>
                <a:highlight>
                  <a:srgbClr val="F7F7F7"/>
                </a:highlight>
                <a:latin typeface="Cambria" panose="02040503050406030204" pitchFamily="18" charset="0"/>
                <a:ea typeface="Cambria" panose="02040503050406030204" pitchFamily="18" charset="0"/>
              </a:rPr>
              <a:t>In addition, obesity may accelerate the loss of function in a variety of renal conditions such as polycystic disease, IgA nephropathy, renal transplant, and diabetic renal disease</a:t>
            </a:r>
            <a:endParaRPr lang="it-IT" dirty="0">
              <a:latin typeface="Cambria" panose="02040503050406030204" pitchFamily="18" charset="0"/>
              <a:ea typeface="Cambria" panose="02040503050406030204" pitchFamily="18" charset="0"/>
            </a:endParaRPr>
          </a:p>
        </p:txBody>
      </p:sp>
      <p:pic>
        <p:nvPicPr>
          <p:cNvPr id="10" name="Immagine 9">
            <a:extLst>
              <a:ext uri="{FF2B5EF4-FFF2-40B4-BE49-F238E27FC236}">
                <a16:creationId xmlns:a16="http://schemas.microsoft.com/office/drawing/2014/main" id="{280BA5F9-4029-7514-D5BE-93E07B219BC7}"/>
              </a:ext>
            </a:extLst>
          </p:cNvPr>
          <p:cNvPicPr>
            <a:picLocks noChangeAspect="1"/>
          </p:cNvPicPr>
          <p:nvPr/>
        </p:nvPicPr>
        <p:blipFill>
          <a:blip r:embed="rId3"/>
          <a:stretch>
            <a:fillRect/>
          </a:stretch>
        </p:blipFill>
        <p:spPr>
          <a:xfrm>
            <a:off x="4718810" y="4692601"/>
            <a:ext cx="4584216" cy="1402231"/>
          </a:xfrm>
          <a:prstGeom prst="rect">
            <a:avLst/>
          </a:prstGeom>
        </p:spPr>
      </p:pic>
      <p:sp>
        <p:nvSpPr>
          <p:cNvPr id="11" name="Segnaposto numero diapositiva 10">
            <a:extLst>
              <a:ext uri="{FF2B5EF4-FFF2-40B4-BE49-F238E27FC236}">
                <a16:creationId xmlns:a16="http://schemas.microsoft.com/office/drawing/2014/main" id="{1124CD9E-8B1D-8C0D-B5A3-871BB426EEFD}"/>
              </a:ext>
            </a:extLst>
          </p:cNvPr>
          <p:cNvSpPr>
            <a:spLocks noGrp="1"/>
          </p:cNvSpPr>
          <p:nvPr>
            <p:ph type="sldNum" sz="quarter" idx="12"/>
          </p:nvPr>
        </p:nvSpPr>
        <p:spPr/>
        <p:txBody>
          <a:bodyPr/>
          <a:lstStyle/>
          <a:p>
            <a:pPr rtl="0"/>
            <a:fld id="{3A98EE3D-8CD1-4C3F-BD1C-C98C9596463C}" type="slidenum">
              <a:rPr lang="it-IT" noProof="0" smtClean="0"/>
              <a:pPr rtl="0"/>
              <a:t>4</a:t>
            </a:fld>
            <a:endParaRPr lang="it-IT" noProof="0" dirty="0"/>
          </a:p>
        </p:txBody>
      </p:sp>
      <p:sp>
        <p:nvSpPr>
          <p:cNvPr id="12" name="CasellaDiTesto 11">
            <a:extLst>
              <a:ext uri="{FF2B5EF4-FFF2-40B4-BE49-F238E27FC236}">
                <a16:creationId xmlns:a16="http://schemas.microsoft.com/office/drawing/2014/main" id="{A777EBD0-2B99-DBBA-049B-85EB29387B6D}"/>
              </a:ext>
            </a:extLst>
          </p:cNvPr>
          <p:cNvSpPr txBox="1"/>
          <p:nvPr/>
        </p:nvSpPr>
        <p:spPr>
          <a:xfrm>
            <a:off x="0" y="6390265"/>
            <a:ext cx="2425148" cy="369332"/>
          </a:xfrm>
          <a:prstGeom prst="rect">
            <a:avLst/>
          </a:prstGeom>
          <a:noFill/>
        </p:spPr>
        <p:txBody>
          <a:bodyPr wrap="square" rtlCol="0">
            <a:spAutoFit/>
          </a:bodyPr>
          <a:lstStyle/>
          <a:p>
            <a:r>
              <a:rPr lang="it-IT" dirty="0"/>
              <a:t>Dott. Guido Gembillo</a:t>
            </a:r>
          </a:p>
        </p:txBody>
      </p:sp>
    </p:spTree>
    <p:extLst>
      <p:ext uri="{BB962C8B-B14F-4D97-AF65-F5344CB8AC3E}">
        <p14:creationId xmlns:p14="http://schemas.microsoft.com/office/powerpoint/2010/main" val="14298448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E550B495-7B4C-04C0-31ED-CC67428FE363}"/>
              </a:ext>
            </a:extLst>
          </p:cNvPr>
          <p:cNvSpPr txBox="1"/>
          <p:nvPr/>
        </p:nvSpPr>
        <p:spPr>
          <a:xfrm>
            <a:off x="152687" y="2081095"/>
            <a:ext cx="8611239" cy="4247317"/>
          </a:xfrm>
          <a:prstGeom prst="rect">
            <a:avLst/>
          </a:prstGeom>
          <a:noFill/>
        </p:spPr>
        <p:txBody>
          <a:bodyPr wrap="square">
            <a:spAutoFit/>
          </a:bodyPr>
          <a:lstStyle/>
          <a:p>
            <a:r>
              <a:rPr lang="en-US" b="0" i="0" dirty="0">
                <a:solidFill>
                  <a:srgbClr val="212121"/>
                </a:solidFill>
                <a:effectLst/>
                <a:highlight>
                  <a:srgbClr val="FFFFFF"/>
                </a:highlight>
                <a:latin typeface="Cambria" panose="02040503050406030204" pitchFamily="18" charset="0"/>
                <a:ea typeface="Cambria" panose="02040503050406030204" pitchFamily="18" charset="0"/>
              </a:rPr>
              <a:t>Excess body weight leads to chronic inflammation, oxidative stress, </a:t>
            </a:r>
            <a:r>
              <a:rPr lang="en-US" b="0" i="0" dirty="0" err="1">
                <a:solidFill>
                  <a:srgbClr val="212121"/>
                </a:solidFill>
                <a:effectLst/>
                <a:highlight>
                  <a:srgbClr val="FFFFFF"/>
                </a:highlight>
                <a:latin typeface="Cambria" panose="02040503050406030204" pitchFamily="18" charset="0"/>
                <a:ea typeface="Cambria" panose="02040503050406030204" pitchFamily="18" charset="0"/>
              </a:rPr>
              <a:t>lipotoxicity</a:t>
            </a:r>
            <a:r>
              <a:rPr lang="en-US" b="0" i="0" dirty="0">
                <a:solidFill>
                  <a:srgbClr val="212121"/>
                </a:solidFill>
                <a:effectLst/>
                <a:highlight>
                  <a:srgbClr val="FFFFFF"/>
                </a:highlight>
                <a:latin typeface="Cambria" panose="02040503050406030204" pitchFamily="18" charset="0"/>
                <a:ea typeface="Cambria" panose="02040503050406030204" pitchFamily="18" charset="0"/>
              </a:rPr>
              <a:t>, and impaired adipokine secretion, which also adversely affects kidney function.</a:t>
            </a:r>
            <a:r>
              <a:rPr lang="en-US" dirty="0">
                <a:solidFill>
                  <a:srgbClr val="212121"/>
                </a:solidFill>
                <a:highlight>
                  <a:srgbClr val="FFFFFF"/>
                </a:highlight>
                <a:latin typeface="Cambria" panose="02040503050406030204" pitchFamily="18" charset="0"/>
                <a:ea typeface="Cambria" panose="02040503050406030204" pitchFamily="18" charset="0"/>
              </a:rPr>
              <a:t> </a:t>
            </a:r>
          </a:p>
          <a:p>
            <a:r>
              <a:rPr lang="en-US" dirty="0">
                <a:solidFill>
                  <a:srgbClr val="212121"/>
                </a:solidFill>
                <a:highlight>
                  <a:srgbClr val="FFFFFF"/>
                </a:highlight>
                <a:latin typeface="Cambria" panose="02040503050406030204" pitchFamily="18" charset="0"/>
                <a:ea typeface="Cambria" panose="02040503050406030204" pitchFamily="18" charset="0"/>
              </a:rPr>
              <a:t>Obesity leads to </a:t>
            </a:r>
            <a:r>
              <a:rPr lang="en-US" i="1" dirty="0">
                <a:solidFill>
                  <a:srgbClr val="212121"/>
                </a:solidFill>
                <a:highlight>
                  <a:srgbClr val="FFFFFF"/>
                </a:highlight>
                <a:latin typeface="Cambria" panose="02040503050406030204" pitchFamily="18" charset="0"/>
                <a:ea typeface="Cambria" panose="02040503050406030204" pitchFamily="18" charset="0"/>
              </a:rPr>
              <a:t>functional and structural changes in the kidneys.</a:t>
            </a:r>
            <a:r>
              <a:rPr lang="en-US" dirty="0">
                <a:solidFill>
                  <a:srgbClr val="212121"/>
                </a:solidFill>
                <a:highlight>
                  <a:srgbClr val="FFFFFF"/>
                </a:highlight>
                <a:latin typeface="Cambria" panose="02040503050406030204" pitchFamily="18" charset="0"/>
                <a:ea typeface="Cambria" panose="02040503050406030204" pitchFamily="18" charset="0"/>
              </a:rPr>
              <a:t> </a:t>
            </a:r>
            <a:r>
              <a:rPr lang="en-US" b="1" dirty="0">
                <a:solidFill>
                  <a:srgbClr val="212121"/>
                </a:solidFill>
                <a:highlight>
                  <a:srgbClr val="FFFFFF"/>
                </a:highlight>
                <a:latin typeface="Cambria" panose="02040503050406030204" pitchFamily="18" charset="0"/>
                <a:ea typeface="Cambria" panose="02040503050406030204" pitchFamily="18" charset="0"/>
              </a:rPr>
              <a:t>Hyperfiltration and proteinuria</a:t>
            </a:r>
            <a:r>
              <a:rPr lang="en-US" dirty="0">
                <a:solidFill>
                  <a:srgbClr val="212121"/>
                </a:solidFill>
                <a:highlight>
                  <a:srgbClr val="FFFFFF"/>
                </a:highlight>
                <a:latin typeface="Cambria" panose="02040503050406030204" pitchFamily="18" charset="0"/>
                <a:ea typeface="Cambria" panose="02040503050406030204" pitchFamily="18" charset="0"/>
              </a:rPr>
              <a:t>, which are caused by glomerulosclerosis and tubulointerstitial fibrosis, are observed. These disorders are called obesity-related glomerulopathy (ORG)</a:t>
            </a:r>
            <a:endParaRPr lang="en-US" b="0" i="0" dirty="0">
              <a:solidFill>
                <a:srgbClr val="212121"/>
              </a:solidFill>
              <a:effectLst/>
              <a:highlight>
                <a:srgbClr val="FFFFFF"/>
              </a:highlight>
              <a:latin typeface="Cambria" panose="02040503050406030204" pitchFamily="18" charset="0"/>
              <a:ea typeface="Cambria" panose="02040503050406030204" pitchFamily="18" charset="0"/>
            </a:endParaRPr>
          </a:p>
          <a:p>
            <a:pPr algn="l"/>
            <a:r>
              <a:rPr lang="en-US" b="0" i="0" dirty="0">
                <a:solidFill>
                  <a:srgbClr val="282828"/>
                </a:solidFill>
                <a:effectLst/>
                <a:highlight>
                  <a:srgbClr val="F7F7F7"/>
                </a:highlight>
                <a:latin typeface="Cambria" panose="02040503050406030204" pitchFamily="18" charset="0"/>
                <a:ea typeface="Cambria" panose="02040503050406030204" pitchFamily="18" charset="0"/>
              </a:rPr>
              <a:t>Patients with obesity show </a:t>
            </a:r>
            <a:r>
              <a:rPr lang="en-US" b="1" i="0" dirty="0">
                <a:solidFill>
                  <a:srgbClr val="282828"/>
                </a:solidFill>
                <a:effectLst/>
                <a:highlight>
                  <a:srgbClr val="F7F7F7"/>
                </a:highlight>
                <a:latin typeface="Cambria" panose="02040503050406030204" pitchFamily="18" charset="0"/>
                <a:ea typeface="Cambria" panose="02040503050406030204" pitchFamily="18" charset="0"/>
              </a:rPr>
              <a:t>glomerular hypertrophy</a:t>
            </a:r>
            <a:r>
              <a:rPr lang="en-US" b="0" i="0" dirty="0">
                <a:solidFill>
                  <a:srgbClr val="282828"/>
                </a:solidFill>
                <a:effectLst/>
                <a:highlight>
                  <a:srgbClr val="F7F7F7"/>
                </a:highlight>
                <a:latin typeface="Cambria" panose="02040503050406030204" pitchFamily="18" charset="0"/>
                <a:ea typeface="Cambria" panose="02040503050406030204" pitchFamily="18" charset="0"/>
              </a:rPr>
              <a:t> associated </a:t>
            </a:r>
            <a:r>
              <a:rPr lang="en-US" b="1" i="0" dirty="0">
                <a:solidFill>
                  <a:srgbClr val="282828"/>
                </a:solidFill>
                <a:effectLst/>
                <a:highlight>
                  <a:srgbClr val="F7F7F7"/>
                </a:highlight>
                <a:latin typeface="Cambria" panose="02040503050406030204" pitchFamily="18" charset="0"/>
                <a:ea typeface="Cambria" panose="02040503050406030204" pitchFamily="18" charset="0"/>
              </a:rPr>
              <a:t>with low glomerular density</a:t>
            </a:r>
            <a:r>
              <a:rPr lang="en-US" b="0" i="0" dirty="0">
                <a:solidFill>
                  <a:srgbClr val="282828"/>
                </a:solidFill>
                <a:effectLst/>
                <a:highlight>
                  <a:srgbClr val="F7F7F7"/>
                </a:highlight>
                <a:latin typeface="Cambria" panose="02040503050406030204" pitchFamily="18" charset="0"/>
                <a:ea typeface="Cambria" panose="02040503050406030204" pitchFamily="18" charset="0"/>
              </a:rPr>
              <a:t> with or without a characteristic form of </a:t>
            </a:r>
            <a:r>
              <a:rPr lang="en-US" b="1" i="0" dirty="0">
                <a:solidFill>
                  <a:srgbClr val="282828"/>
                </a:solidFill>
                <a:effectLst/>
                <a:highlight>
                  <a:srgbClr val="F7F7F7"/>
                </a:highlight>
                <a:latin typeface="Cambria" panose="02040503050406030204" pitchFamily="18" charset="0"/>
                <a:ea typeface="Cambria" panose="02040503050406030204" pitchFamily="18" charset="0"/>
              </a:rPr>
              <a:t>focal segmental glomerulosclerosis</a:t>
            </a:r>
            <a:r>
              <a:rPr lang="en-US" b="0" i="0" dirty="0">
                <a:solidFill>
                  <a:srgbClr val="282828"/>
                </a:solidFill>
                <a:effectLst/>
                <a:highlight>
                  <a:srgbClr val="F7F7F7"/>
                </a:highlight>
                <a:latin typeface="Cambria" panose="02040503050406030204" pitchFamily="18" charset="0"/>
                <a:ea typeface="Cambria" panose="02040503050406030204" pitchFamily="18" charset="0"/>
              </a:rPr>
              <a:t> (FSGS), </a:t>
            </a:r>
            <a:r>
              <a:rPr lang="en-US" b="1" i="0" dirty="0">
                <a:solidFill>
                  <a:srgbClr val="282828"/>
                </a:solidFill>
                <a:effectLst/>
                <a:highlight>
                  <a:srgbClr val="F7F7F7"/>
                </a:highlight>
                <a:latin typeface="Cambria" panose="02040503050406030204" pitchFamily="18" charset="0"/>
                <a:ea typeface="Cambria" panose="02040503050406030204" pitchFamily="18" charset="0"/>
              </a:rPr>
              <a:t>increased renal plasma flow</a:t>
            </a:r>
            <a:r>
              <a:rPr lang="en-US" b="0" i="0" dirty="0">
                <a:solidFill>
                  <a:srgbClr val="282828"/>
                </a:solidFill>
                <a:effectLst/>
                <a:highlight>
                  <a:srgbClr val="F7F7F7"/>
                </a:highlight>
                <a:latin typeface="Cambria" panose="02040503050406030204" pitchFamily="18" charset="0"/>
                <a:ea typeface="Cambria" panose="02040503050406030204" pitchFamily="18" charset="0"/>
              </a:rPr>
              <a:t> (RPF), and </a:t>
            </a:r>
            <a:r>
              <a:rPr lang="en-US" b="1" i="0" dirty="0">
                <a:solidFill>
                  <a:srgbClr val="282828"/>
                </a:solidFill>
                <a:effectLst/>
                <a:highlight>
                  <a:srgbClr val="F7F7F7"/>
                </a:highlight>
                <a:latin typeface="Cambria" panose="02040503050406030204" pitchFamily="18" charset="0"/>
                <a:ea typeface="Cambria" panose="02040503050406030204" pitchFamily="18" charset="0"/>
              </a:rPr>
              <a:t>glomerular filtration rate</a:t>
            </a:r>
            <a:r>
              <a:rPr lang="en-US" b="0" i="0" dirty="0">
                <a:solidFill>
                  <a:srgbClr val="282828"/>
                </a:solidFill>
                <a:effectLst/>
                <a:highlight>
                  <a:srgbClr val="F7F7F7"/>
                </a:highlight>
                <a:latin typeface="Cambria" panose="02040503050406030204" pitchFamily="18" charset="0"/>
                <a:ea typeface="Cambria" panose="02040503050406030204" pitchFamily="18" charset="0"/>
              </a:rPr>
              <a:t> (GFR). In adaption to the glomerular expansion, </a:t>
            </a:r>
            <a:r>
              <a:rPr lang="en-US" b="1" i="0" dirty="0">
                <a:solidFill>
                  <a:srgbClr val="282828"/>
                </a:solidFill>
                <a:effectLst/>
                <a:highlight>
                  <a:srgbClr val="F7F7F7"/>
                </a:highlight>
                <a:latin typeface="Cambria" panose="02040503050406030204" pitchFamily="18" charset="0"/>
                <a:ea typeface="Cambria" panose="02040503050406030204" pitchFamily="18" charset="0"/>
              </a:rPr>
              <a:t>podocyte increase in size </a:t>
            </a:r>
            <a:r>
              <a:rPr lang="en-US" b="0" i="0" dirty="0">
                <a:solidFill>
                  <a:srgbClr val="282828"/>
                </a:solidFill>
                <a:effectLst/>
                <a:highlight>
                  <a:srgbClr val="F7F7F7"/>
                </a:highlight>
                <a:latin typeface="Cambria" panose="02040503050406030204" pitchFamily="18" charset="0"/>
                <a:ea typeface="Cambria" panose="02040503050406030204" pitchFamily="18" charset="0"/>
              </a:rPr>
              <a:t>but cannot keep up with it, leading to podocyte failure and detachment that results in an </a:t>
            </a:r>
            <a:r>
              <a:rPr lang="en-US" b="1" i="0" dirty="0">
                <a:solidFill>
                  <a:srgbClr val="282828"/>
                </a:solidFill>
                <a:effectLst/>
                <a:highlight>
                  <a:srgbClr val="F7F7F7"/>
                </a:highlight>
                <a:latin typeface="Cambria" panose="02040503050406030204" pitchFamily="18" charset="0"/>
                <a:ea typeface="Cambria" panose="02040503050406030204" pitchFamily="18" charset="0"/>
              </a:rPr>
              <a:t>increase in glomerular permeability </a:t>
            </a:r>
            <a:r>
              <a:rPr lang="en-US" b="0" i="0" dirty="0">
                <a:solidFill>
                  <a:srgbClr val="282828"/>
                </a:solidFill>
                <a:effectLst/>
                <a:highlight>
                  <a:srgbClr val="F7F7F7"/>
                </a:highlight>
                <a:latin typeface="Cambria" panose="02040503050406030204" pitchFamily="18" charset="0"/>
                <a:ea typeface="Cambria" panose="02040503050406030204" pitchFamily="18" charset="0"/>
              </a:rPr>
              <a:t>followed by lesions of FSGS.</a:t>
            </a:r>
          </a:p>
          <a:p>
            <a:pPr algn="l"/>
            <a:r>
              <a:rPr lang="en-US" b="0" i="0" dirty="0">
                <a:solidFill>
                  <a:srgbClr val="282828"/>
                </a:solidFill>
                <a:effectLst/>
                <a:highlight>
                  <a:srgbClr val="F7F7F7"/>
                </a:highlight>
                <a:latin typeface="Cambria" panose="02040503050406030204" pitchFamily="18" charset="0"/>
                <a:ea typeface="Cambria" panose="02040503050406030204" pitchFamily="18" charset="0"/>
              </a:rPr>
              <a:t>Proximal tubular hypertrophy, with a higher cross-sectional area and its lumen, has been described in </a:t>
            </a:r>
            <a:r>
              <a:rPr lang="en-US" b="0" i="0" dirty="0" err="1">
                <a:solidFill>
                  <a:srgbClr val="282828"/>
                </a:solidFill>
                <a:effectLst/>
                <a:highlight>
                  <a:srgbClr val="F7F7F7"/>
                </a:highlight>
                <a:latin typeface="Cambria" panose="02040503050406030204" pitchFamily="18" charset="0"/>
                <a:ea typeface="Cambria" panose="02040503050406030204" pitchFamily="18" charset="0"/>
              </a:rPr>
              <a:t>proteinuric</a:t>
            </a:r>
            <a:r>
              <a:rPr lang="en-US" b="0" i="0" dirty="0">
                <a:solidFill>
                  <a:srgbClr val="282828"/>
                </a:solidFill>
                <a:effectLst/>
                <a:highlight>
                  <a:srgbClr val="F7F7F7"/>
                </a:highlight>
                <a:latin typeface="Cambria" panose="02040503050406030204" pitchFamily="18" charset="0"/>
                <a:ea typeface="Cambria" panose="02040503050406030204" pitchFamily="18" charset="0"/>
              </a:rPr>
              <a:t> obese individuals compared to non-obese patients with proteinuria.</a:t>
            </a:r>
          </a:p>
          <a:p>
            <a:endParaRPr lang="it-IT" dirty="0"/>
          </a:p>
        </p:txBody>
      </p:sp>
      <p:pic>
        <p:nvPicPr>
          <p:cNvPr id="5" name="Immagine 4">
            <a:extLst>
              <a:ext uri="{FF2B5EF4-FFF2-40B4-BE49-F238E27FC236}">
                <a16:creationId xmlns:a16="http://schemas.microsoft.com/office/drawing/2014/main" id="{C010F37A-4A50-C3B4-0161-DA41A711E8FB}"/>
              </a:ext>
            </a:extLst>
          </p:cNvPr>
          <p:cNvPicPr>
            <a:picLocks noChangeAspect="1"/>
          </p:cNvPicPr>
          <p:nvPr/>
        </p:nvPicPr>
        <p:blipFill>
          <a:blip r:embed="rId2"/>
          <a:stretch>
            <a:fillRect/>
          </a:stretch>
        </p:blipFill>
        <p:spPr>
          <a:xfrm>
            <a:off x="8581340" y="4258899"/>
            <a:ext cx="3520241" cy="1493807"/>
          </a:xfrm>
          <a:prstGeom prst="rect">
            <a:avLst/>
          </a:prstGeom>
        </p:spPr>
      </p:pic>
      <p:sp>
        <p:nvSpPr>
          <p:cNvPr id="9" name="Title 1">
            <a:extLst>
              <a:ext uri="{FF2B5EF4-FFF2-40B4-BE49-F238E27FC236}">
                <a16:creationId xmlns:a16="http://schemas.microsoft.com/office/drawing/2014/main" id="{B717F98F-368A-1398-AFD5-4E5BC58DA427}"/>
              </a:ext>
            </a:extLst>
          </p:cNvPr>
          <p:cNvSpPr txBox="1">
            <a:spLocks/>
          </p:cNvSpPr>
          <p:nvPr/>
        </p:nvSpPr>
        <p:spPr>
          <a:xfrm>
            <a:off x="1144828" y="979236"/>
            <a:ext cx="10772775" cy="1658198"/>
          </a:xfrm>
          <a:prstGeom prst="rect">
            <a:avLst/>
          </a:prstGeom>
        </p:spPr>
        <p:txBody>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dirty="0"/>
              <a:t>Obesity and CKD </a:t>
            </a:r>
          </a:p>
        </p:txBody>
      </p:sp>
      <p:pic>
        <p:nvPicPr>
          <p:cNvPr id="4098" name="Picture 2">
            <a:extLst>
              <a:ext uri="{FF2B5EF4-FFF2-40B4-BE49-F238E27FC236}">
                <a16:creationId xmlns:a16="http://schemas.microsoft.com/office/drawing/2014/main" id="{79CD5670-9C22-7116-2649-39C99BB811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1527" y="1858242"/>
            <a:ext cx="2379869" cy="2101056"/>
          </a:xfrm>
          <a:prstGeom prst="rect">
            <a:avLst/>
          </a:prstGeom>
          <a:noFill/>
          <a:extLst>
            <a:ext uri="{909E8E84-426E-40DD-AFC4-6F175D3DCCD1}">
              <a14:hiddenFill xmlns:a14="http://schemas.microsoft.com/office/drawing/2010/main">
                <a:solidFill>
                  <a:srgbClr val="FFFFFF"/>
                </a:solidFill>
              </a14:hiddenFill>
            </a:ext>
          </a:extLst>
        </p:spPr>
      </p:pic>
      <p:sp>
        <p:nvSpPr>
          <p:cNvPr id="2" name="Segnaposto numero diapositiva 1">
            <a:extLst>
              <a:ext uri="{FF2B5EF4-FFF2-40B4-BE49-F238E27FC236}">
                <a16:creationId xmlns:a16="http://schemas.microsoft.com/office/drawing/2014/main" id="{990C866C-9C18-4B46-3FB2-7F00C850D1A9}"/>
              </a:ext>
            </a:extLst>
          </p:cNvPr>
          <p:cNvSpPr>
            <a:spLocks noGrp="1"/>
          </p:cNvSpPr>
          <p:nvPr>
            <p:ph type="sldNum" sz="quarter" idx="12"/>
          </p:nvPr>
        </p:nvSpPr>
        <p:spPr/>
        <p:txBody>
          <a:bodyPr/>
          <a:lstStyle/>
          <a:p>
            <a:pPr rtl="0"/>
            <a:fld id="{3A98EE3D-8CD1-4C3F-BD1C-C98C9596463C}" type="slidenum">
              <a:rPr lang="it-IT" noProof="0" smtClean="0"/>
              <a:pPr rtl="0"/>
              <a:t>5</a:t>
            </a:fld>
            <a:endParaRPr lang="it-IT" noProof="0" dirty="0"/>
          </a:p>
        </p:txBody>
      </p:sp>
      <p:sp>
        <p:nvSpPr>
          <p:cNvPr id="4" name="CasellaDiTesto 3">
            <a:extLst>
              <a:ext uri="{FF2B5EF4-FFF2-40B4-BE49-F238E27FC236}">
                <a16:creationId xmlns:a16="http://schemas.microsoft.com/office/drawing/2014/main" id="{D6A4069E-38BF-02D4-3138-FB4A9F48A760}"/>
              </a:ext>
            </a:extLst>
          </p:cNvPr>
          <p:cNvSpPr txBox="1"/>
          <p:nvPr/>
        </p:nvSpPr>
        <p:spPr>
          <a:xfrm>
            <a:off x="0" y="6390265"/>
            <a:ext cx="2425148" cy="369332"/>
          </a:xfrm>
          <a:prstGeom prst="rect">
            <a:avLst/>
          </a:prstGeom>
          <a:noFill/>
        </p:spPr>
        <p:txBody>
          <a:bodyPr wrap="square" rtlCol="0">
            <a:spAutoFit/>
          </a:bodyPr>
          <a:lstStyle/>
          <a:p>
            <a:r>
              <a:rPr lang="it-IT" dirty="0"/>
              <a:t>Dott. Guido Gembillo</a:t>
            </a:r>
          </a:p>
        </p:txBody>
      </p:sp>
    </p:spTree>
    <p:extLst>
      <p:ext uri="{BB962C8B-B14F-4D97-AF65-F5344CB8AC3E}">
        <p14:creationId xmlns:p14="http://schemas.microsoft.com/office/powerpoint/2010/main" val="38648196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12A67C7-9AA3-FCD2-D435-7F03F5E660A9}"/>
              </a:ext>
            </a:extLst>
          </p:cNvPr>
          <p:cNvSpPr txBox="1">
            <a:spLocks/>
          </p:cNvSpPr>
          <p:nvPr/>
        </p:nvSpPr>
        <p:spPr>
          <a:xfrm>
            <a:off x="1196971" y="579046"/>
            <a:ext cx="5309846" cy="1658198"/>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spcAft>
                <a:spcPts val="600"/>
              </a:spcAft>
            </a:pPr>
            <a:r>
              <a:rPr lang="en-US" dirty="0"/>
              <a:t>Obesity and CKD </a:t>
            </a:r>
          </a:p>
        </p:txBody>
      </p:sp>
      <p:pic>
        <p:nvPicPr>
          <p:cNvPr id="1026" name="Picture 2" descr="Reverse Arrow Vector Illustration Stock Illustration - Download Image Now -  Reverse Side, Arrow Symbol, Symbol - iStock">
            <a:extLst>
              <a:ext uri="{FF2B5EF4-FFF2-40B4-BE49-F238E27FC236}">
                <a16:creationId xmlns:a16="http://schemas.microsoft.com/office/drawing/2014/main" id="{1683023E-DA31-7101-07C2-CF94FD3BEF9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95986" y="1320749"/>
            <a:ext cx="4216501" cy="4216501"/>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A53EB93F-7CF8-2B24-80D7-022BC23057C7}"/>
              </a:ext>
            </a:extLst>
          </p:cNvPr>
          <p:cNvSpPr txBox="1"/>
          <p:nvPr/>
        </p:nvSpPr>
        <p:spPr>
          <a:xfrm>
            <a:off x="1196971" y="2091193"/>
            <a:ext cx="6515794" cy="3864732"/>
          </a:xfrm>
          <a:prstGeom prst="rect">
            <a:avLst/>
          </a:prstGeom>
        </p:spPr>
        <p:txBody>
          <a:bodyPr vert="horz" lIns="91440" tIns="45720" rIns="91440" bIns="45720" rtlCol="0">
            <a:normAutofit/>
          </a:bodyPr>
          <a:lstStyle/>
          <a:p>
            <a:pPr>
              <a:lnSpc>
                <a:spcPct val="85000"/>
              </a:lnSpc>
              <a:spcAft>
                <a:spcPts val="600"/>
              </a:spcAft>
              <a:buFont typeface="Arial" pitchFamily="34" charset="0"/>
              <a:buChar char=" "/>
            </a:pPr>
            <a:r>
              <a:rPr lang="en-US" sz="2200" dirty="0">
                <a:solidFill>
                  <a:schemeClr val="tx1">
                    <a:lumMod val="85000"/>
                    <a:lumOff val="15000"/>
                  </a:schemeClr>
                </a:solidFill>
                <a:highlight>
                  <a:srgbClr val="FFFFFF"/>
                </a:highlight>
              </a:rPr>
              <a:t>T</a:t>
            </a:r>
            <a:r>
              <a:rPr lang="en-US" sz="2200" b="0" i="0" dirty="0">
                <a:solidFill>
                  <a:schemeClr val="tx1">
                    <a:lumMod val="85000"/>
                    <a:lumOff val="15000"/>
                  </a:schemeClr>
                </a:solidFill>
                <a:effectLst/>
                <a:highlight>
                  <a:srgbClr val="FFFFFF"/>
                </a:highlight>
              </a:rPr>
              <a:t>he risk associated with obesity may be reversible: a randomized controlled trial of patients with type 2 diabetes demonstrated that weight loss decreased the risk of adverse CKD outcomes.</a:t>
            </a:r>
            <a:endParaRPr lang="en-US" sz="2200" dirty="0">
              <a:solidFill>
                <a:schemeClr val="tx1">
                  <a:lumMod val="85000"/>
                  <a:lumOff val="15000"/>
                </a:schemeClr>
              </a:solidFill>
            </a:endParaRPr>
          </a:p>
        </p:txBody>
      </p:sp>
      <p:pic>
        <p:nvPicPr>
          <p:cNvPr id="2" name="Immagine 1">
            <a:extLst>
              <a:ext uri="{FF2B5EF4-FFF2-40B4-BE49-F238E27FC236}">
                <a16:creationId xmlns:a16="http://schemas.microsoft.com/office/drawing/2014/main" id="{02E607DD-0F3F-A859-331B-3EF09F99E508}"/>
              </a:ext>
            </a:extLst>
          </p:cNvPr>
          <p:cNvPicPr>
            <a:picLocks noChangeAspect="1"/>
          </p:cNvPicPr>
          <p:nvPr/>
        </p:nvPicPr>
        <p:blipFill>
          <a:blip r:embed="rId3"/>
          <a:stretch>
            <a:fillRect/>
          </a:stretch>
        </p:blipFill>
        <p:spPr>
          <a:xfrm>
            <a:off x="1196971" y="3749391"/>
            <a:ext cx="4018746" cy="1463167"/>
          </a:xfrm>
          <a:prstGeom prst="rect">
            <a:avLst/>
          </a:prstGeom>
        </p:spPr>
      </p:pic>
      <p:sp>
        <p:nvSpPr>
          <p:cNvPr id="4" name="Segnaposto numero diapositiva 3">
            <a:extLst>
              <a:ext uri="{FF2B5EF4-FFF2-40B4-BE49-F238E27FC236}">
                <a16:creationId xmlns:a16="http://schemas.microsoft.com/office/drawing/2014/main" id="{44392EF1-7799-4016-899B-3D9E2CA863EA}"/>
              </a:ext>
            </a:extLst>
          </p:cNvPr>
          <p:cNvSpPr>
            <a:spLocks noGrp="1"/>
          </p:cNvSpPr>
          <p:nvPr>
            <p:ph type="sldNum" sz="quarter" idx="12"/>
          </p:nvPr>
        </p:nvSpPr>
        <p:spPr/>
        <p:txBody>
          <a:bodyPr/>
          <a:lstStyle/>
          <a:p>
            <a:pPr rtl="0"/>
            <a:fld id="{3A98EE3D-8CD1-4C3F-BD1C-C98C9596463C}" type="slidenum">
              <a:rPr lang="it-IT" noProof="0" smtClean="0"/>
              <a:pPr rtl="0"/>
              <a:t>6</a:t>
            </a:fld>
            <a:endParaRPr lang="it-IT" noProof="0" dirty="0"/>
          </a:p>
        </p:txBody>
      </p:sp>
      <p:sp>
        <p:nvSpPr>
          <p:cNvPr id="7" name="CasellaDiTesto 6">
            <a:extLst>
              <a:ext uri="{FF2B5EF4-FFF2-40B4-BE49-F238E27FC236}">
                <a16:creationId xmlns:a16="http://schemas.microsoft.com/office/drawing/2014/main" id="{8ADC0377-4EEA-308B-CE64-872507D69423}"/>
              </a:ext>
            </a:extLst>
          </p:cNvPr>
          <p:cNvSpPr txBox="1"/>
          <p:nvPr/>
        </p:nvSpPr>
        <p:spPr>
          <a:xfrm>
            <a:off x="0" y="6390265"/>
            <a:ext cx="2425148" cy="369332"/>
          </a:xfrm>
          <a:prstGeom prst="rect">
            <a:avLst/>
          </a:prstGeom>
          <a:noFill/>
        </p:spPr>
        <p:txBody>
          <a:bodyPr wrap="square" rtlCol="0">
            <a:spAutoFit/>
          </a:bodyPr>
          <a:lstStyle/>
          <a:p>
            <a:r>
              <a:rPr lang="it-IT" dirty="0"/>
              <a:t>Dott. Guido Gembillo</a:t>
            </a:r>
          </a:p>
        </p:txBody>
      </p:sp>
    </p:spTree>
    <p:extLst>
      <p:ext uri="{BB962C8B-B14F-4D97-AF65-F5344CB8AC3E}">
        <p14:creationId xmlns:p14="http://schemas.microsoft.com/office/powerpoint/2010/main" val="6144222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7676F2FB-6990-0BA3-F21D-C91F881BB430}"/>
              </a:ext>
            </a:extLst>
          </p:cNvPr>
          <p:cNvSpPr txBox="1"/>
          <p:nvPr/>
        </p:nvSpPr>
        <p:spPr>
          <a:xfrm>
            <a:off x="450574" y="4057945"/>
            <a:ext cx="7189798" cy="969496"/>
          </a:xfrm>
          <a:prstGeom prst="rect">
            <a:avLst/>
          </a:prstGeom>
          <a:noFill/>
        </p:spPr>
        <p:txBody>
          <a:bodyPr wrap="square">
            <a:spAutoFit/>
          </a:bodyPr>
          <a:lstStyle/>
          <a:p>
            <a:r>
              <a:rPr lang="en-US" sz="1900" dirty="0"/>
              <a:t>Four cohort studies involving 4196 chronic dialysis and 732,204 non-dialysis patients undergoing bariatric surgery were included. Sleeve gastrectomy (61%), and Roux-en-Y gastric bypass (29%)</a:t>
            </a:r>
            <a:endParaRPr lang="it-IT" sz="1900" dirty="0"/>
          </a:p>
        </p:txBody>
      </p:sp>
      <p:sp>
        <p:nvSpPr>
          <p:cNvPr id="4" name="Title 1">
            <a:extLst>
              <a:ext uri="{FF2B5EF4-FFF2-40B4-BE49-F238E27FC236}">
                <a16:creationId xmlns:a16="http://schemas.microsoft.com/office/drawing/2014/main" id="{EE31250E-226C-E96F-11BC-C92A95899780}"/>
              </a:ext>
            </a:extLst>
          </p:cNvPr>
          <p:cNvSpPr txBox="1">
            <a:spLocks/>
          </p:cNvSpPr>
          <p:nvPr/>
        </p:nvSpPr>
        <p:spPr>
          <a:xfrm>
            <a:off x="1120765" y="990424"/>
            <a:ext cx="10772775" cy="1658198"/>
          </a:xfrm>
          <a:prstGeom prst="rect">
            <a:avLst/>
          </a:prstGeom>
        </p:spPr>
        <p:txBody>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dirty="0"/>
              <a:t>BS techniques in CKD patients</a:t>
            </a:r>
          </a:p>
        </p:txBody>
      </p:sp>
      <p:pic>
        <p:nvPicPr>
          <p:cNvPr id="6" name="Immagine 5">
            <a:extLst>
              <a:ext uri="{FF2B5EF4-FFF2-40B4-BE49-F238E27FC236}">
                <a16:creationId xmlns:a16="http://schemas.microsoft.com/office/drawing/2014/main" id="{0995C626-F61F-E084-7A72-1AEBDA3C9E6E}"/>
              </a:ext>
            </a:extLst>
          </p:cNvPr>
          <p:cNvPicPr>
            <a:picLocks noChangeAspect="1"/>
          </p:cNvPicPr>
          <p:nvPr/>
        </p:nvPicPr>
        <p:blipFill>
          <a:blip r:embed="rId2"/>
          <a:stretch>
            <a:fillRect/>
          </a:stretch>
        </p:blipFill>
        <p:spPr>
          <a:xfrm>
            <a:off x="7640372" y="3967610"/>
            <a:ext cx="3497332" cy="1530083"/>
          </a:xfrm>
          <a:prstGeom prst="rect">
            <a:avLst/>
          </a:prstGeom>
        </p:spPr>
      </p:pic>
      <p:sp>
        <p:nvSpPr>
          <p:cNvPr id="8" name="CasellaDiTesto 7">
            <a:extLst>
              <a:ext uri="{FF2B5EF4-FFF2-40B4-BE49-F238E27FC236}">
                <a16:creationId xmlns:a16="http://schemas.microsoft.com/office/drawing/2014/main" id="{1BC49825-832F-50E0-4AA2-D06931E20322}"/>
              </a:ext>
            </a:extLst>
          </p:cNvPr>
          <p:cNvSpPr txBox="1"/>
          <p:nvPr/>
        </p:nvSpPr>
        <p:spPr>
          <a:xfrm>
            <a:off x="450574" y="2413338"/>
            <a:ext cx="10508974" cy="1554272"/>
          </a:xfrm>
          <a:prstGeom prst="rect">
            <a:avLst/>
          </a:prstGeom>
          <a:noFill/>
        </p:spPr>
        <p:txBody>
          <a:bodyPr wrap="square">
            <a:spAutoFit/>
          </a:bodyPr>
          <a:lstStyle/>
          <a:p>
            <a:pPr algn="l"/>
            <a:r>
              <a:rPr lang="en-US" sz="1900" b="0" i="0" dirty="0">
                <a:solidFill>
                  <a:srgbClr val="505050"/>
                </a:solidFill>
                <a:effectLst/>
                <a:highlight>
                  <a:srgbClr val="FFFFFF"/>
                </a:highlight>
                <a:latin typeface="+mj-lt"/>
              </a:rPr>
              <a:t>Among BS procedures, sleeve gastrectomy (SG) is most commonly performed in these patients, reflecting the overall trend in the generic BS population.</a:t>
            </a:r>
          </a:p>
          <a:p>
            <a:r>
              <a:rPr lang="en-US" sz="1900" b="0" i="0" dirty="0">
                <a:solidFill>
                  <a:srgbClr val="505050"/>
                </a:solidFill>
                <a:effectLst/>
                <a:highlight>
                  <a:srgbClr val="FFFFFF"/>
                </a:highlight>
                <a:latin typeface="+mj-lt"/>
              </a:rPr>
              <a:t> An advantage of SG is the lack of association with kidney stones or oxalate nephropathy and the lack of interference with absorption of immunosuppressive medications after KT, risks well recognized post Roux-en-Y gastric bypass.</a:t>
            </a:r>
            <a:endParaRPr lang="it-IT" sz="1900" dirty="0">
              <a:latin typeface="+mj-lt"/>
            </a:endParaRPr>
          </a:p>
        </p:txBody>
      </p:sp>
      <p:sp>
        <p:nvSpPr>
          <p:cNvPr id="9" name="Segnaposto numero diapositiva 8">
            <a:extLst>
              <a:ext uri="{FF2B5EF4-FFF2-40B4-BE49-F238E27FC236}">
                <a16:creationId xmlns:a16="http://schemas.microsoft.com/office/drawing/2014/main" id="{941291FF-BEF2-37CB-0D70-A119CC9D8EB9}"/>
              </a:ext>
            </a:extLst>
          </p:cNvPr>
          <p:cNvSpPr>
            <a:spLocks noGrp="1"/>
          </p:cNvSpPr>
          <p:nvPr>
            <p:ph type="sldNum" sz="quarter" idx="12"/>
          </p:nvPr>
        </p:nvSpPr>
        <p:spPr/>
        <p:txBody>
          <a:bodyPr/>
          <a:lstStyle/>
          <a:p>
            <a:pPr rtl="0"/>
            <a:fld id="{3A98EE3D-8CD1-4C3F-BD1C-C98C9596463C}" type="slidenum">
              <a:rPr lang="it-IT" noProof="0" smtClean="0"/>
              <a:pPr rtl="0"/>
              <a:t>7</a:t>
            </a:fld>
            <a:endParaRPr lang="it-IT" noProof="0" dirty="0"/>
          </a:p>
        </p:txBody>
      </p:sp>
      <p:sp>
        <p:nvSpPr>
          <p:cNvPr id="10" name="CasellaDiTesto 9">
            <a:extLst>
              <a:ext uri="{FF2B5EF4-FFF2-40B4-BE49-F238E27FC236}">
                <a16:creationId xmlns:a16="http://schemas.microsoft.com/office/drawing/2014/main" id="{B04E58E2-8878-F9B3-643D-5A1F4DC59CC0}"/>
              </a:ext>
            </a:extLst>
          </p:cNvPr>
          <p:cNvSpPr txBox="1"/>
          <p:nvPr/>
        </p:nvSpPr>
        <p:spPr>
          <a:xfrm>
            <a:off x="0" y="6390265"/>
            <a:ext cx="2425148" cy="369332"/>
          </a:xfrm>
          <a:prstGeom prst="rect">
            <a:avLst/>
          </a:prstGeom>
          <a:noFill/>
        </p:spPr>
        <p:txBody>
          <a:bodyPr wrap="square" rtlCol="0">
            <a:spAutoFit/>
          </a:bodyPr>
          <a:lstStyle/>
          <a:p>
            <a:r>
              <a:rPr lang="it-IT" dirty="0"/>
              <a:t>Dott. Guido Gembillo</a:t>
            </a:r>
          </a:p>
        </p:txBody>
      </p:sp>
    </p:spTree>
    <p:extLst>
      <p:ext uri="{BB962C8B-B14F-4D97-AF65-F5344CB8AC3E}">
        <p14:creationId xmlns:p14="http://schemas.microsoft.com/office/powerpoint/2010/main" val="12944099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8D30D026-492F-D9F7-F55A-45F6B5A7C664}"/>
              </a:ext>
            </a:extLst>
          </p:cNvPr>
          <p:cNvSpPr txBox="1"/>
          <p:nvPr/>
        </p:nvSpPr>
        <p:spPr>
          <a:xfrm>
            <a:off x="1085851" y="2363987"/>
            <a:ext cx="10072688" cy="830997"/>
          </a:xfrm>
          <a:prstGeom prst="rect">
            <a:avLst/>
          </a:prstGeom>
          <a:noFill/>
        </p:spPr>
        <p:txBody>
          <a:bodyPr wrap="square">
            <a:spAutoFit/>
          </a:bodyPr>
          <a:lstStyle/>
          <a:p>
            <a:r>
              <a:rPr lang="en-US" sz="2400" dirty="0"/>
              <a:t>Obese persons submitted to BS reduce in approximately 58% their decline of GFR by ≥30% and the risk of doubling serum creatinine at 5 years.</a:t>
            </a:r>
            <a:endParaRPr lang="it-IT" sz="2400" dirty="0"/>
          </a:p>
        </p:txBody>
      </p:sp>
      <p:pic>
        <p:nvPicPr>
          <p:cNvPr id="7" name="Immagine 6">
            <a:extLst>
              <a:ext uri="{FF2B5EF4-FFF2-40B4-BE49-F238E27FC236}">
                <a16:creationId xmlns:a16="http://schemas.microsoft.com/office/drawing/2014/main" id="{8E20B5D8-3C86-1046-3E70-C0F2A043C1D7}"/>
              </a:ext>
            </a:extLst>
          </p:cNvPr>
          <p:cNvPicPr>
            <a:picLocks noChangeAspect="1"/>
          </p:cNvPicPr>
          <p:nvPr/>
        </p:nvPicPr>
        <p:blipFill>
          <a:blip r:embed="rId2"/>
          <a:stretch>
            <a:fillRect/>
          </a:stretch>
        </p:blipFill>
        <p:spPr>
          <a:xfrm>
            <a:off x="1085851" y="4057147"/>
            <a:ext cx="4586287" cy="1979604"/>
          </a:xfrm>
          <a:prstGeom prst="rect">
            <a:avLst/>
          </a:prstGeom>
        </p:spPr>
      </p:pic>
      <p:sp>
        <p:nvSpPr>
          <p:cNvPr id="8" name="Title 1">
            <a:extLst>
              <a:ext uri="{FF2B5EF4-FFF2-40B4-BE49-F238E27FC236}">
                <a16:creationId xmlns:a16="http://schemas.microsoft.com/office/drawing/2014/main" id="{2F8E2604-FB72-CE75-ED40-7BE2F7467B01}"/>
              </a:ext>
            </a:extLst>
          </p:cNvPr>
          <p:cNvSpPr txBox="1">
            <a:spLocks/>
          </p:cNvSpPr>
          <p:nvPr/>
        </p:nvSpPr>
        <p:spPr>
          <a:xfrm>
            <a:off x="1196971" y="579046"/>
            <a:ext cx="7297672" cy="1658198"/>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spcAft>
                <a:spcPts val="600"/>
              </a:spcAft>
            </a:pPr>
            <a:r>
              <a:rPr lang="en-US" dirty="0"/>
              <a:t>Renal Function after BS </a:t>
            </a:r>
          </a:p>
        </p:txBody>
      </p:sp>
      <p:pic>
        <p:nvPicPr>
          <p:cNvPr id="3074" name="Picture 2">
            <a:extLst>
              <a:ext uri="{FF2B5EF4-FFF2-40B4-BE49-F238E27FC236}">
                <a16:creationId xmlns:a16="http://schemas.microsoft.com/office/drawing/2014/main" id="{BA7ABB08-26E6-B570-CDFB-1BB3C72EEB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374" y="3691059"/>
            <a:ext cx="3914775" cy="2828925"/>
          </a:xfrm>
          <a:prstGeom prst="rect">
            <a:avLst/>
          </a:prstGeom>
          <a:noFill/>
          <a:extLst>
            <a:ext uri="{909E8E84-426E-40DD-AFC4-6F175D3DCCD1}">
              <a14:hiddenFill xmlns:a14="http://schemas.microsoft.com/office/drawing/2010/main">
                <a:solidFill>
                  <a:srgbClr val="FFFFFF"/>
                </a:solidFill>
              </a14:hiddenFill>
            </a:ext>
          </a:extLst>
        </p:spPr>
      </p:pic>
      <p:sp>
        <p:nvSpPr>
          <p:cNvPr id="9" name="Segnaposto numero diapositiva 8">
            <a:extLst>
              <a:ext uri="{FF2B5EF4-FFF2-40B4-BE49-F238E27FC236}">
                <a16:creationId xmlns:a16="http://schemas.microsoft.com/office/drawing/2014/main" id="{0284467E-9530-A8FD-7915-3B0899944375}"/>
              </a:ext>
            </a:extLst>
          </p:cNvPr>
          <p:cNvSpPr>
            <a:spLocks noGrp="1"/>
          </p:cNvSpPr>
          <p:nvPr>
            <p:ph type="sldNum" sz="quarter" idx="12"/>
          </p:nvPr>
        </p:nvSpPr>
        <p:spPr/>
        <p:txBody>
          <a:bodyPr/>
          <a:lstStyle/>
          <a:p>
            <a:pPr rtl="0"/>
            <a:fld id="{3A98EE3D-8CD1-4C3F-BD1C-C98C9596463C}" type="slidenum">
              <a:rPr lang="it-IT" noProof="0" smtClean="0"/>
              <a:pPr rtl="0"/>
              <a:t>8</a:t>
            </a:fld>
            <a:endParaRPr lang="it-IT" noProof="0" dirty="0"/>
          </a:p>
        </p:txBody>
      </p:sp>
      <p:sp>
        <p:nvSpPr>
          <p:cNvPr id="10" name="CasellaDiTesto 9">
            <a:extLst>
              <a:ext uri="{FF2B5EF4-FFF2-40B4-BE49-F238E27FC236}">
                <a16:creationId xmlns:a16="http://schemas.microsoft.com/office/drawing/2014/main" id="{4D4C0F58-9647-4DAA-41F5-8FEBA7B95547}"/>
              </a:ext>
            </a:extLst>
          </p:cNvPr>
          <p:cNvSpPr txBox="1"/>
          <p:nvPr/>
        </p:nvSpPr>
        <p:spPr>
          <a:xfrm>
            <a:off x="0" y="6390265"/>
            <a:ext cx="2425148" cy="369332"/>
          </a:xfrm>
          <a:prstGeom prst="rect">
            <a:avLst/>
          </a:prstGeom>
          <a:noFill/>
        </p:spPr>
        <p:txBody>
          <a:bodyPr wrap="square" rtlCol="0">
            <a:spAutoFit/>
          </a:bodyPr>
          <a:lstStyle/>
          <a:p>
            <a:r>
              <a:rPr lang="it-IT" dirty="0"/>
              <a:t>Dott. Guido Gembillo</a:t>
            </a:r>
          </a:p>
        </p:txBody>
      </p:sp>
    </p:spTree>
    <p:extLst>
      <p:ext uri="{BB962C8B-B14F-4D97-AF65-F5344CB8AC3E}">
        <p14:creationId xmlns:p14="http://schemas.microsoft.com/office/powerpoint/2010/main" val="12211210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398C9C3B-3C30-5052-B283-7E00F7ED324A}"/>
              </a:ext>
            </a:extLst>
          </p:cNvPr>
          <p:cNvSpPr txBox="1"/>
          <p:nvPr/>
        </p:nvSpPr>
        <p:spPr>
          <a:xfrm>
            <a:off x="251791" y="2339318"/>
            <a:ext cx="11575251" cy="1754326"/>
          </a:xfrm>
          <a:prstGeom prst="rect">
            <a:avLst/>
          </a:prstGeom>
          <a:noFill/>
        </p:spPr>
        <p:txBody>
          <a:bodyPr wrap="square">
            <a:spAutoFit/>
          </a:bodyPr>
          <a:lstStyle/>
          <a:p>
            <a:pPr algn="l">
              <a:spcBef>
                <a:spcPts val="2000"/>
              </a:spcBef>
              <a:spcAft>
                <a:spcPts val="2000"/>
              </a:spcAft>
            </a:pPr>
            <a:r>
              <a:rPr lang="en-US" b="0" i="0" dirty="0">
                <a:solidFill>
                  <a:srgbClr val="212121"/>
                </a:solidFill>
                <a:effectLst/>
                <a:highlight>
                  <a:srgbClr val="FFFFFF"/>
                </a:highlight>
                <a:latin typeface="Cambria" panose="02040503050406030204" pitchFamily="18" charset="0"/>
                <a:ea typeface="Cambria" panose="02040503050406030204" pitchFamily="18" charset="0"/>
              </a:rPr>
              <a:t>In support of a beneficial effect of bariatric surgery on future renal risk, a number of studies and meta-analyses have shown that </a:t>
            </a:r>
            <a:r>
              <a:rPr lang="en-US" b="1" i="0" dirty="0">
                <a:solidFill>
                  <a:srgbClr val="212121"/>
                </a:solidFill>
                <a:effectLst/>
                <a:highlight>
                  <a:srgbClr val="FFFFFF"/>
                </a:highlight>
                <a:latin typeface="Cambria" panose="02040503050406030204" pitchFamily="18" charset="0"/>
                <a:ea typeface="Cambria" panose="02040503050406030204" pitchFamily="18" charset="0"/>
              </a:rPr>
              <a:t>albuminuria and proteinuria decrease after bariatric surgery.</a:t>
            </a:r>
            <a:r>
              <a:rPr lang="en-US" b="1" i="0" u="sng" dirty="0">
                <a:solidFill>
                  <a:srgbClr val="376FAA"/>
                </a:solidFill>
                <a:effectLst/>
                <a:highlight>
                  <a:srgbClr val="FFFFFF"/>
                </a:highlight>
                <a:latin typeface="Cambria" panose="02040503050406030204" pitchFamily="18" charset="0"/>
                <a:ea typeface="Cambria" panose="02040503050406030204" pitchFamily="18" charset="0"/>
              </a:rPr>
              <a:t> </a:t>
            </a:r>
            <a:r>
              <a:rPr lang="en-US" dirty="0">
                <a:latin typeface="Cambria" panose="02040503050406030204" pitchFamily="18" charset="0"/>
                <a:ea typeface="Cambria" panose="02040503050406030204" pitchFamily="18" charset="0"/>
              </a:rPr>
              <a:t>Metabolic surgery, </a:t>
            </a:r>
            <a:r>
              <a:rPr lang="en-US" i="1" dirty="0">
                <a:latin typeface="Cambria" panose="02040503050406030204" pitchFamily="18" charset="0"/>
                <a:ea typeface="Cambria" panose="02040503050406030204" pitchFamily="18" charset="0"/>
              </a:rPr>
              <a:t>by reducing intraabdominal pressure, improves renal vein pressure, increases renal blood flow, and normalizes GFR, plasma renin activity, and aldosterone levels,</a:t>
            </a:r>
            <a:r>
              <a:rPr lang="en-US" dirty="0">
                <a:latin typeface="Cambria" panose="02040503050406030204" pitchFamily="18" charset="0"/>
                <a:ea typeface="Cambria" panose="02040503050406030204" pitchFamily="18" charset="0"/>
              </a:rPr>
              <a:t> </a:t>
            </a:r>
            <a:r>
              <a:rPr lang="en-US" u="sng" dirty="0">
                <a:latin typeface="Cambria" panose="02040503050406030204" pitchFamily="18" charset="0"/>
                <a:ea typeface="Cambria" panose="02040503050406030204" pitchFamily="18" charset="0"/>
              </a:rPr>
              <a:t>all of them involved in proteinuria</a:t>
            </a:r>
            <a:r>
              <a:rPr lang="en-US" u="sng" dirty="0">
                <a:solidFill>
                  <a:srgbClr val="376FAA"/>
                </a:solidFill>
                <a:highlight>
                  <a:srgbClr val="FFFFFF"/>
                </a:highlight>
                <a:latin typeface="Cambria" panose="02040503050406030204" pitchFamily="18" charset="0"/>
                <a:ea typeface="Cambria" panose="02040503050406030204" pitchFamily="18" charset="0"/>
              </a:rPr>
              <a:t>. </a:t>
            </a:r>
            <a:r>
              <a:rPr lang="en-US" b="0" i="0" dirty="0">
                <a:solidFill>
                  <a:srgbClr val="212121"/>
                </a:solidFill>
                <a:effectLst/>
                <a:highlight>
                  <a:srgbClr val="FFFFFF"/>
                </a:highlight>
                <a:latin typeface="Cambria" panose="02040503050406030204" pitchFamily="18" charset="0"/>
              </a:rPr>
              <a:t>Two case reports observed </a:t>
            </a:r>
            <a:r>
              <a:rPr lang="en-US" b="0" i="0" u="sng" dirty="0">
                <a:solidFill>
                  <a:srgbClr val="212121"/>
                </a:solidFill>
                <a:effectLst/>
                <a:highlight>
                  <a:srgbClr val="FFFFFF"/>
                </a:highlight>
                <a:latin typeface="Cambria" panose="02040503050406030204" pitchFamily="18" charset="0"/>
              </a:rPr>
              <a:t>complete resolution </a:t>
            </a:r>
            <a:r>
              <a:rPr lang="en-US" b="0" i="0" dirty="0">
                <a:solidFill>
                  <a:srgbClr val="212121"/>
                </a:solidFill>
                <a:effectLst/>
                <a:highlight>
                  <a:srgbClr val="FFFFFF"/>
                </a:highlight>
                <a:latin typeface="Cambria" panose="02040503050406030204" pitchFamily="18" charset="0"/>
              </a:rPr>
              <a:t>of proteinuria after bariatric surgery in patients with obesity-related FSGS.</a:t>
            </a:r>
            <a:r>
              <a:rPr lang="en-US" b="0" i="0" u="sng" dirty="0">
                <a:solidFill>
                  <a:srgbClr val="376FAA"/>
                </a:solidFill>
                <a:effectLst/>
                <a:highlight>
                  <a:srgbClr val="FFFFFF"/>
                </a:highlight>
                <a:latin typeface="Cambria" panose="02040503050406030204" pitchFamily="18" charset="0"/>
              </a:rPr>
              <a:t>  </a:t>
            </a:r>
            <a:r>
              <a:rPr lang="en-US" b="0" i="0" dirty="0">
                <a:solidFill>
                  <a:srgbClr val="212121"/>
                </a:solidFill>
                <a:effectLst/>
                <a:highlight>
                  <a:srgbClr val="FFFFFF"/>
                </a:highlight>
                <a:latin typeface="Cambria" panose="02040503050406030204" pitchFamily="18" charset="0"/>
              </a:rPr>
              <a:t>However, all of these studies were of short duration (1−2 years), and often lacked comparison groups.</a:t>
            </a:r>
          </a:p>
        </p:txBody>
      </p:sp>
      <p:pic>
        <p:nvPicPr>
          <p:cNvPr id="7" name="Immagine 6">
            <a:extLst>
              <a:ext uri="{FF2B5EF4-FFF2-40B4-BE49-F238E27FC236}">
                <a16:creationId xmlns:a16="http://schemas.microsoft.com/office/drawing/2014/main" id="{1783D3BF-9750-447E-9FF3-C32856BC3DC8}"/>
              </a:ext>
            </a:extLst>
          </p:cNvPr>
          <p:cNvPicPr>
            <a:picLocks noChangeAspect="1"/>
          </p:cNvPicPr>
          <p:nvPr/>
        </p:nvPicPr>
        <p:blipFill>
          <a:blip r:embed="rId2"/>
          <a:stretch>
            <a:fillRect/>
          </a:stretch>
        </p:blipFill>
        <p:spPr>
          <a:xfrm>
            <a:off x="3803374" y="4929500"/>
            <a:ext cx="3790820" cy="1518339"/>
          </a:xfrm>
          <a:prstGeom prst="rect">
            <a:avLst/>
          </a:prstGeom>
        </p:spPr>
      </p:pic>
      <p:sp>
        <p:nvSpPr>
          <p:cNvPr id="8" name="Title 1">
            <a:extLst>
              <a:ext uri="{FF2B5EF4-FFF2-40B4-BE49-F238E27FC236}">
                <a16:creationId xmlns:a16="http://schemas.microsoft.com/office/drawing/2014/main" id="{7339EAFB-76C0-D95B-0D7F-B07C6E13835B}"/>
              </a:ext>
            </a:extLst>
          </p:cNvPr>
          <p:cNvSpPr txBox="1">
            <a:spLocks/>
          </p:cNvSpPr>
          <p:nvPr/>
        </p:nvSpPr>
        <p:spPr>
          <a:xfrm>
            <a:off x="1167434" y="995954"/>
            <a:ext cx="10772775" cy="1658198"/>
          </a:xfrm>
          <a:prstGeom prst="rect">
            <a:avLst/>
          </a:prstGeom>
        </p:spPr>
        <p:txBody>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sz="3400" dirty="0"/>
              <a:t>Effect of Bariatric Surgery on Kidney Function in Patients</a:t>
            </a:r>
          </a:p>
        </p:txBody>
      </p:sp>
      <p:sp>
        <p:nvSpPr>
          <p:cNvPr id="2" name="Segnaposto numero diapositiva 1">
            <a:extLst>
              <a:ext uri="{FF2B5EF4-FFF2-40B4-BE49-F238E27FC236}">
                <a16:creationId xmlns:a16="http://schemas.microsoft.com/office/drawing/2014/main" id="{D576C068-4797-A421-F6E6-7622BFDC23D0}"/>
              </a:ext>
            </a:extLst>
          </p:cNvPr>
          <p:cNvSpPr>
            <a:spLocks noGrp="1"/>
          </p:cNvSpPr>
          <p:nvPr>
            <p:ph type="sldNum" sz="quarter" idx="12"/>
          </p:nvPr>
        </p:nvSpPr>
        <p:spPr/>
        <p:txBody>
          <a:bodyPr/>
          <a:lstStyle/>
          <a:p>
            <a:pPr rtl="0"/>
            <a:fld id="{3A98EE3D-8CD1-4C3F-BD1C-C98C9596463C}" type="slidenum">
              <a:rPr lang="it-IT" noProof="0" smtClean="0"/>
              <a:pPr rtl="0"/>
              <a:t>9</a:t>
            </a:fld>
            <a:endParaRPr lang="it-IT" noProof="0" dirty="0"/>
          </a:p>
        </p:txBody>
      </p:sp>
      <p:sp>
        <p:nvSpPr>
          <p:cNvPr id="4" name="CasellaDiTesto 3">
            <a:extLst>
              <a:ext uri="{FF2B5EF4-FFF2-40B4-BE49-F238E27FC236}">
                <a16:creationId xmlns:a16="http://schemas.microsoft.com/office/drawing/2014/main" id="{13A99B8A-73CB-EBC9-5165-511A5A190B14}"/>
              </a:ext>
            </a:extLst>
          </p:cNvPr>
          <p:cNvSpPr txBox="1"/>
          <p:nvPr/>
        </p:nvSpPr>
        <p:spPr>
          <a:xfrm>
            <a:off x="0" y="6390265"/>
            <a:ext cx="2425148" cy="369332"/>
          </a:xfrm>
          <a:prstGeom prst="rect">
            <a:avLst/>
          </a:prstGeom>
          <a:noFill/>
        </p:spPr>
        <p:txBody>
          <a:bodyPr wrap="square" rtlCol="0">
            <a:spAutoFit/>
          </a:bodyPr>
          <a:lstStyle/>
          <a:p>
            <a:r>
              <a:rPr lang="it-IT" dirty="0"/>
              <a:t>Dott. Guido Gembillo</a:t>
            </a:r>
          </a:p>
        </p:txBody>
      </p:sp>
    </p:spTree>
    <p:extLst>
      <p:ext uri="{BB962C8B-B14F-4D97-AF65-F5344CB8AC3E}">
        <p14:creationId xmlns:p14="http://schemas.microsoft.com/office/powerpoint/2010/main" val="39803273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RetrospectVTI">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2167526_TF33476885.potx" id="{67A3B757-088A-4997-AD47-EBBB609AAF73}" vid="{61F4B085-7BC3-43AB-AFF0-C8B68BB76BF9}"/>
    </a:ext>
  </a:extLst>
</a:theme>
</file>

<file path=ppt/theme/theme2.xml><?xml version="1.0" encoding="utf-8"?>
<a:theme xmlns:a="http://schemas.openxmlformats.org/drawingml/2006/main" name="Metropolitano">
  <a:themeElements>
    <a:clrScheme name="Metropolitano">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o">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41CA7C-A0BF-44EF-B2E5-7539C3B9B0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4E879E6-8FFE-4154-8F2A-F7518B89B376}">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7E0A2CB4-6869-426F-8BC4-A32C90CBE2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Presentazione classica per assemblea generale aziendale</Template>
  <TotalTime>1071</TotalTime>
  <Words>2143</Words>
  <Application>Microsoft Office PowerPoint</Application>
  <PresentationFormat>Widescreen</PresentationFormat>
  <Paragraphs>128</Paragraphs>
  <Slides>18</Slides>
  <Notes>0</Notes>
  <HiddenSlides>0</HiddenSlides>
  <MMClips>0</MMClips>
  <ScaleCrop>false</ScaleCrop>
  <HeadingPairs>
    <vt:vector size="6" baseType="variant">
      <vt:variant>
        <vt:lpstr>Caratteri utilizzati</vt:lpstr>
      </vt:variant>
      <vt:variant>
        <vt:i4>5</vt:i4>
      </vt:variant>
      <vt:variant>
        <vt:lpstr>Tema</vt:lpstr>
      </vt:variant>
      <vt:variant>
        <vt:i4>2</vt:i4>
      </vt:variant>
      <vt:variant>
        <vt:lpstr>Titoli diapositive</vt:lpstr>
      </vt:variant>
      <vt:variant>
        <vt:i4>18</vt:i4>
      </vt:variant>
    </vt:vector>
  </HeadingPairs>
  <TitlesOfParts>
    <vt:vector size="25" baseType="lpstr">
      <vt:lpstr>Arial</vt:lpstr>
      <vt:lpstr>Calibri</vt:lpstr>
      <vt:lpstr>Calibri Light</vt:lpstr>
      <vt:lpstr>Cambria</vt:lpstr>
      <vt:lpstr>Wingdings</vt:lpstr>
      <vt:lpstr>RetrospectVTI</vt:lpstr>
      <vt:lpstr>Metropolitano</vt:lpstr>
      <vt:lpstr>CHIRURGIA BARIATRICA E FUNZIONE RENALE</vt:lpstr>
      <vt:lpstr>Chronic Kidney Disease Worldwide</vt:lpstr>
      <vt:lpstr>Obesity and CKD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Grazie per l’attenzione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 29-30 aprile Primo Corso ACCADEMIA SICOB Direttori: M. De Luca - M.A. Zappa</dc:title>
  <dc:creator>Eliana Rispoli</dc:creator>
  <cp:lastModifiedBy>Guido Gembillo</cp:lastModifiedBy>
  <cp:revision>31</cp:revision>
  <dcterms:created xsi:type="dcterms:W3CDTF">2022-02-27T17:36:31Z</dcterms:created>
  <dcterms:modified xsi:type="dcterms:W3CDTF">2024-05-10T19:57:40Z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